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472" r:id="rId3"/>
    <p:sldId id="498" r:id="rId4"/>
    <p:sldId id="439" r:id="rId5"/>
    <p:sldId id="482" r:id="rId6"/>
    <p:sldId id="483" r:id="rId7"/>
    <p:sldId id="484" r:id="rId8"/>
    <p:sldId id="486" r:id="rId9"/>
    <p:sldId id="487" r:id="rId10"/>
    <p:sldId id="501" r:id="rId11"/>
    <p:sldId id="497" r:id="rId12"/>
    <p:sldId id="499" r:id="rId13"/>
    <p:sldId id="488" r:id="rId14"/>
    <p:sldId id="489" r:id="rId15"/>
    <p:sldId id="490" r:id="rId16"/>
    <p:sldId id="491" r:id="rId17"/>
    <p:sldId id="507" r:id="rId18"/>
    <p:sldId id="492" r:id="rId19"/>
    <p:sldId id="505" r:id="rId20"/>
    <p:sldId id="508" r:id="rId21"/>
    <p:sldId id="509" r:id="rId22"/>
    <p:sldId id="500" r:id="rId23"/>
    <p:sldId id="502" r:id="rId24"/>
    <p:sldId id="503" r:id="rId25"/>
    <p:sldId id="504" r:id="rId26"/>
    <p:sldId id="494" r:id="rId27"/>
    <p:sldId id="510" r:id="rId28"/>
    <p:sldId id="511" r:id="rId29"/>
    <p:sldId id="512" r:id="rId30"/>
    <p:sldId id="513" r:id="rId31"/>
    <p:sldId id="514" r:id="rId32"/>
    <p:sldId id="420" r:id="rId33"/>
  </p:sldIdLst>
  <p:sldSz cx="12192000" cy="6858000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51034F"/>
    <a:srgbClr val="800080"/>
    <a:srgbClr val="CDAFCA"/>
    <a:srgbClr val="D7BFD5"/>
    <a:srgbClr val="E7D9E6"/>
    <a:srgbClr val="42048A"/>
    <a:srgbClr val="FFCCCC"/>
    <a:srgbClr val="E8D3A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15" autoAdjust="0"/>
    <p:restoredTop sz="94660"/>
  </p:normalViewPr>
  <p:slideViewPr>
    <p:cSldViewPr snapToGrid="0">
      <p:cViewPr>
        <p:scale>
          <a:sx n="100" d="100"/>
          <a:sy n="100" d="100"/>
        </p:scale>
        <p:origin x="61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5C20-E630-477E-9480-1D5CD1CF70C6}" type="datetimeFigureOut">
              <a:rPr lang="es-PA" smtClean="0"/>
              <a:t>02/27/2019</a:t>
            </a:fld>
            <a:endParaRPr 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73F9-87CB-41A6-A14D-6270C7F4E54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306488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5C20-E630-477E-9480-1D5CD1CF70C6}" type="datetimeFigureOut">
              <a:rPr lang="es-PA" smtClean="0"/>
              <a:t>02/27/2019</a:t>
            </a:fld>
            <a:endParaRPr 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73F9-87CB-41A6-A14D-6270C7F4E54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194088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5C20-E630-477E-9480-1D5CD1CF70C6}" type="datetimeFigureOut">
              <a:rPr lang="es-PA" smtClean="0"/>
              <a:t>02/27/2019</a:t>
            </a:fld>
            <a:endParaRPr 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73F9-87CB-41A6-A14D-6270C7F4E54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149854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5C20-E630-477E-9480-1D5CD1CF70C6}" type="datetimeFigureOut">
              <a:rPr lang="es-PA" smtClean="0"/>
              <a:t>02/27/2019</a:t>
            </a:fld>
            <a:endParaRPr 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73F9-87CB-41A6-A14D-6270C7F4E54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92457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5C20-E630-477E-9480-1D5CD1CF70C6}" type="datetimeFigureOut">
              <a:rPr lang="es-PA" smtClean="0"/>
              <a:t>02/27/2019</a:t>
            </a:fld>
            <a:endParaRPr 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73F9-87CB-41A6-A14D-6270C7F4E54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772443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5C20-E630-477E-9480-1D5CD1CF70C6}" type="datetimeFigureOut">
              <a:rPr lang="es-PA" smtClean="0"/>
              <a:t>02/27/2019</a:t>
            </a:fld>
            <a:endParaRPr lang="es-PA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73F9-87CB-41A6-A14D-6270C7F4E54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89529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5C20-E630-477E-9480-1D5CD1CF70C6}" type="datetimeFigureOut">
              <a:rPr lang="es-PA" smtClean="0"/>
              <a:t>02/27/2019</a:t>
            </a:fld>
            <a:endParaRPr lang="es-PA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73F9-87CB-41A6-A14D-6270C7F4E54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39915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5C20-E630-477E-9480-1D5CD1CF70C6}" type="datetimeFigureOut">
              <a:rPr lang="es-PA" smtClean="0"/>
              <a:t>02/27/2019</a:t>
            </a:fld>
            <a:endParaRPr lang="es-PA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73F9-87CB-41A6-A14D-6270C7F4E54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853638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5C20-E630-477E-9480-1D5CD1CF70C6}" type="datetimeFigureOut">
              <a:rPr lang="es-PA" smtClean="0"/>
              <a:t>02/27/2019</a:t>
            </a:fld>
            <a:endParaRPr lang="es-PA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73F9-87CB-41A6-A14D-6270C7F4E54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164912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5C20-E630-477E-9480-1D5CD1CF70C6}" type="datetimeFigureOut">
              <a:rPr lang="es-PA" smtClean="0"/>
              <a:t>02/27/2019</a:t>
            </a:fld>
            <a:endParaRPr lang="es-PA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73F9-87CB-41A6-A14D-6270C7F4E54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933711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5C20-E630-477E-9480-1D5CD1CF70C6}" type="datetimeFigureOut">
              <a:rPr lang="es-PA" smtClean="0"/>
              <a:t>02/27/2019</a:t>
            </a:fld>
            <a:endParaRPr lang="es-PA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373F9-87CB-41A6-A14D-6270C7F4E54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757631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A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55C20-E630-477E-9480-1D5CD1CF70C6}" type="datetimeFigureOut">
              <a:rPr lang="es-PA" smtClean="0"/>
              <a:t>02/27/2019</a:t>
            </a:fld>
            <a:endParaRPr lang="es-PA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373F9-87CB-41A6-A14D-6270C7F4E54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10879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4031087" y="5064760"/>
            <a:ext cx="7724034" cy="12039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r"/>
            <a:r>
              <a:rPr lang="es-PA" sz="2000" b="1" dirty="0" smtClean="0">
                <a:solidFill>
                  <a:srgbClr val="E8D3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A" sz="2000" b="1" dirty="0" smtClean="0">
                <a:solidFill>
                  <a:srgbClr val="E8D3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A" sz="2000" dirty="0" smtClean="0">
                <a:solidFill>
                  <a:srgbClr val="E8D3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Taller de R para estadísticas</a:t>
            </a:r>
            <a:br>
              <a:rPr lang="es-PA" sz="2000" dirty="0" smtClean="0">
                <a:solidFill>
                  <a:srgbClr val="E8D3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A" sz="2800" b="1" dirty="0" smtClean="0">
                <a:solidFill>
                  <a:srgbClr val="E8D3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Fundamentos del Lenguaje, tipo y estructura de datos</a:t>
            </a:r>
            <a:endParaRPr lang="es-PA" sz="2800" b="1" dirty="0">
              <a:solidFill>
                <a:srgbClr val="E8D3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7804597" y="6268720"/>
            <a:ext cx="3889563" cy="325120"/>
          </a:xfrm>
        </p:spPr>
        <p:txBody>
          <a:bodyPr>
            <a:noAutofit/>
          </a:bodyPr>
          <a:lstStyle/>
          <a:p>
            <a:pPr algn="r"/>
            <a:r>
              <a:rPr lang="es-PA" sz="1800" dirty="0" err="1" smtClean="0">
                <a:solidFill>
                  <a:srgbClr val="F1ECFE"/>
                </a:solidFill>
              </a:rPr>
              <a:t>Mgter</a:t>
            </a:r>
            <a:r>
              <a:rPr lang="es-PA" sz="1800" dirty="0" smtClean="0">
                <a:solidFill>
                  <a:srgbClr val="F1ECFE"/>
                </a:solidFill>
              </a:rPr>
              <a:t>. Danny </a:t>
            </a:r>
            <a:r>
              <a:rPr lang="es-PA" sz="1800" dirty="0">
                <a:solidFill>
                  <a:srgbClr val="F1ECFE"/>
                </a:solidFill>
              </a:rPr>
              <a:t>Murillo</a:t>
            </a:r>
          </a:p>
        </p:txBody>
      </p:sp>
    </p:spTree>
    <p:extLst>
      <p:ext uri="{BB962C8B-B14F-4D97-AF65-F5344CB8AC3E}">
        <p14:creationId xmlns:p14="http://schemas.microsoft.com/office/powerpoint/2010/main" val="379108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Título"/>
          <p:cNvSpPr txBox="1">
            <a:spLocks/>
          </p:cNvSpPr>
          <p:nvPr/>
        </p:nvSpPr>
        <p:spPr>
          <a:xfrm>
            <a:off x="1375873" y="2594687"/>
            <a:ext cx="9203820" cy="926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A" sz="4800" b="1" dirty="0" smtClean="0">
                <a:solidFill>
                  <a:srgbClr val="701C6F"/>
                </a:solidFill>
              </a:rPr>
              <a:t>LIMPIEZA DE DATOS</a:t>
            </a:r>
            <a:br>
              <a:rPr lang="es-PA" sz="4800" b="1" dirty="0" smtClean="0">
                <a:solidFill>
                  <a:srgbClr val="701C6F"/>
                </a:solidFill>
              </a:rPr>
            </a:br>
            <a:r>
              <a:rPr lang="es-PA" sz="4800" dirty="0" smtClean="0">
                <a:solidFill>
                  <a:srgbClr val="701C6F"/>
                </a:solidFill>
              </a:rPr>
              <a:t>VARIABLES DE DATOS COMPLETOS</a:t>
            </a:r>
            <a:endParaRPr lang="es-PA" sz="4800" b="1" dirty="0">
              <a:solidFill>
                <a:srgbClr val="701C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214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Título"/>
          <p:cNvSpPr>
            <a:spLocks noGrp="1"/>
          </p:cNvSpPr>
          <p:nvPr>
            <p:ph type="title"/>
          </p:nvPr>
        </p:nvSpPr>
        <p:spPr>
          <a:xfrm>
            <a:off x="1529666" y="358924"/>
            <a:ext cx="8840645" cy="1325563"/>
          </a:xfrm>
        </p:spPr>
        <p:txBody>
          <a:bodyPr>
            <a:normAutofit/>
          </a:bodyPr>
          <a:lstStyle/>
          <a:p>
            <a:pPr algn="ctr"/>
            <a:r>
              <a:rPr lang="es-PA" sz="3600" b="1" dirty="0" smtClean="0">
                <a:solidFill>
                  <a:srgbClr val="701C6F"/>
                </a:solidFill>
              </a:rPr>
              <a:t>Métodos simple para pérdida de datos</a:t>
            </a:r>
            <a:endParaRPr lang="es-PA" sz="3600" b="1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29870" y="1822986"/>
            <a:ext cx="10628244" cy="30931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s-PA" altLang="es-PA" b="1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Imputación simple: </a:t>
            </a:r>
            <a:r>
              <a:rPr lang="es-PA" altLang="es-PA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Borrado de las observaciones completas con campos vacíos, se recomienda si los datos  NA &lt; del 5%  del total de datos y si los datos son aleatorios.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s-PA" altLang="es-PA" b="1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Imputación encubierta: </a:t>
            </a:r>
            <a:r>
              <a:rPr lang="es-PA" altLang="es-PA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la idea es seleccionar el valor de una observación de forma aleatorio y usarla para reemplazar el valor faltante. El método más común es el de tomar la última observación LOCF.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s-PA" altLang="es-PA" b="1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Imputación basada en la media</a:t>
            </a:r>
            <a:r>
              <a:rPr lang="es-PA" altLang="es-PA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: es uno de los más simples y más comunes, se trata de tomar el valor de la media que calcula esa variable y reemplazarla por las faltantes.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s-PA" altLang="es-PA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Interpolación: </a:t>
            </a:r>
            <a:r>
              <a:rPr lang="es-PA" altLang="es-PA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reemplazar el dato vacío utilizando algoritmos avanzados.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s-PA" altLang="es-PA" dirty="0" smtClean="0">
              <a:solidFill>
                <a:srgbClr val="333333"/>
              </a:solidFill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s-PA" altLang="es-PA" dirty="0" smtClean="0">
              <a:solidFill>
                <a:srgbClr val="333333"/>
              </a:solidFill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kumimoji="0" lang="es-PA" altLang="es-PA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51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Título"/>
          <p:cNvSpPr>
            <a:spLocks noGrp="1"/>
          </p:cNvSpPr>
          <p:nvPr>
            <p:ph type="title"/>
          </p:nvPr>
        </p:nvSpPr>
        <p:spPr>
          <a:xfrm>
            <a:off x="1529666" y="358924"/>
            <a:ext cx="8840645" cy="1325563"/>
          </a:xfrm>
        </p:spPr>
        <p:txBody>
          <a:bodyPr>
            <a:normAutofit/>
          </a:bodyPr>
          <a:lstStyle/>
          <a:p>
            <a:pPr algn="ctr"/>
            <a:r>
              <a:rPr lang="es-PA" sz="3600" b="1" dirty="0" smtClean="0">
                <a:solidFill>
                  <a:srgbClr val="701C6F"/>
                </a:solidFill>
              </a:rPr>
              <a:t>Pérdida </a:t>
            </a:r>
            <a:r>
              <a:rPr lang="es-PA" sz="3600" b="1" dirty="0" smtClean="0">
                <a:solidFill>
                  <a:srgbClr val="701C6F"/>
                </a:solidFill>
              </a:rPr>
              <a:t>de </a:t>
            </a:r>
            <a:r>
              <a:rPr lang="es-PA" sz="3600" b="1" dirty="0" smtClean="0">
                <a:solidFill>
                  <a:srgbClr val="701C6F"/>
                </a:solidFill>
              </a:rPr>
              <a:t>datos</a:t>
            </a:r>
            <a:endParaRPr lang="es-PA" sz="3600" b="1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23874" y="1770267"/>
            <a:ext cx="10628244" cy="31239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A" altLang="es-PA" sz="2000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Es un error común en los datos en bruto.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PA" altLang="es-PA" dirty="0">
              <a:solidFill>
                <a:srgbClr val="333333"/>
              </a:solidFill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s-PA" altLang="es-PA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Datos perdidos. NA (</a:t>
            </a:r>
            <a:r>
              <a:rPr lang="es-PA" altLang="es-PA" b="1" dirty="0" err="1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not</a:t>
            </a:r>
            <a:r>
              <a:rPr lang="es-PA" altLang="es-PA" b="1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PA" altLang="es-PA" b="1" dirty="0" err="1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available</a:t>
            </a:r>
            <a:r>
              <a:rPr lang="es-PA" altLang="es-PA" b="1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PA" altLang="es-PA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– no aplicable)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s-PA" altLang="es-PA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Los datos se pierden completamente de forma aleatoria. No es fácil aplicar imputación </a:t>
            </a:r>
            <a:r>
              <a:rPr lang="es-PA" altLang="es-PA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de datos</a:t>
            </a:r>
            <a:r>
              <a:rPr lang="es-PA" altLang="es-PA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s-PA" altLang="es-PA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Algunos datos se pierden de forma aleatoria. Es aplicable Imputación de datos.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s-PA" altLang="es-PA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Algunos datos se pierden específicamente al realizar una acción al seleccionar los datos.</a:t>
            </a:r>
            <a:br>
              <a:rPr lang="es-PA" altLang="es-PA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es-PA" altLang="es-PA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Es aplicable Imputación de datos</a:t>
            </a:r>
            <a:r>
              <a:rPr lang="es-PA" altLang="es-PA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s-PA" altLang="es-PA" dirty="0">
              <a:solidFill>
                <a:srgbClr val="333333"/>
              </a:solidFill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marL="8001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s-PA" altLang="es-PA" dirty="0" smtClean="0">
              <a:solidFill>
                <a:srgbClr val="333333"/>
              </a:solidFill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s-PA" altLang="es-PA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1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Título"/>
          <p:cNvSpPr>
            <a:spLocks noGrp="1"/>
          </p:cNvSpPr>
          <p:nvPr>
            <p:ph type="title"/>
          </p:nvPr>
        </p:nvSpPr>
        <p:spPr>
          <a:xfrm>
            <a:off x="1582365" y="0"/>
            <a:ext cx="8840645" cy="1325563"/>
          </a:xfrm>
        </p:spPr>
        <p:txBody>
          <a:bodyPr>
            <a:normAutofit/>
          </a:bodyPr>
          <a:lstStyle/>
          <a:p>
            <a:pPr algn="ctr"/>
            <a:r>
              <a:rPr lang="es-PA" sz="3200" b="1" dirty="0" smtClean="0">
                <a:solidFill>
                  <a:srgbClr val="701C6F"/>
                </a:solidFill>
              </a:rPr>
              <a:t>Limpieza de datos: valores perdidos (NA)</a:t>
            </a:r>
            <a:endParaRPr lang="es-PA" sz="3200" b="1" dirty="0">
              <a:solidFill>
                <a:srgbClr val="701C6F"/>
              </a:solidFill>
            </a:endParaRPr>
          </a:p>
        </p:txBody>
      </p:sp>
      <p:sp>
        <p:nvSpPr>
          <p:cNvPr id="13" name="3 Marcador de contenido"/>
          <p:cNvSpPr txBox="1">
            <a:spLocks/>
          </p:cNvSpPr>
          <p:nvPr/>
        </p:nvSpPr>
        <p:spPr>
          <a:xfrm>
            <a:off x="874028" y="1180420"/>
            <a:ext cx="4757516" cy="13740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A" sz="2400" dirty="0"/>
              <a:t>Los valores faltantes en </a:t>
            </a:r>
            <a:r>
              <a:rPr lang="es-PA" sz="2400" dirty="0" smtClean="0"/>
              <a:t>los datos </a:t>
            </a:r>
            <a:r>
              <a:rPr lang="es-PA" sz="2400" dirty="0"/>
              <a:t>surgen cuando falta una observación en una columna de un </a:t>
            </a:r>
            <a:r>
              <a:rPr lang="es-PA" sz="2400" dirty="0" smtClean="0"/>
              <a:t>conjunto </a:t>
            </a:r>
            <a:r>
              <a:rPr lang="es-PA" sz="2400" dirty="0"/>
              <a:t>de datos o contiene un valor de carácter en lugar de un valor numérico. </a:t>
            </a:r>
            <a:endParaRPr lang="es-PA" sz="2400" dirty="0" smtClean="0"/>
          </a:p>
          <a:p>
            <a:pPr marL="0" indent="0" algn="just">
              <a:buNone/>
            </a:pPr>
            <a:r>
              <a:rPr lang="es-PA" sz="2000" dirty="0" smtClean="0"/>
              <a:t>Los </a:t>
            </a:r>
            <a:r>
              <a:rPr lang="es-PA" sz="2000" dirty="0"/>
              <a:t>valores que faltan deben eliminarse o reemplazarse para extraer conclusiones correctas de los datos</a:t>
            </a:r>
            <a:r>
              <a:rPr lang="es-PA" sz="2000" dirty="0" smtClean="0"/>
              <a:t>.</a:t>
            </a:r>
          </a:p>
          <a:p>
            <a:pPr marL="0" indent="0" algn="just">
              <a:buNone/>
            </a:pPr>
            <a:endParaRPr lang="es-PA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634" t="11163" r="64897" b="39172"/>
          <a:stretch/>
        </p:blipFill>
        <p:spPr>
          <a:xfrm>
            <a:off x="5836099" y="1060779"/>
            <a:ext cx="5427258" cy="439874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0818976" y="2162086"/>
            <a:ext cx="444381" cy="27346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8" name="Rectángulo 7"/>
          <p:cNvSpPr/>
          <p:nvPr/>
        </p:nvSpPr>
        <p:spPr>
          <a:xfrm>
            <a:off x="10818976" y="4416751"/>
            <a:ext cx="444381" cy="27346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9" name="Rectángulo 8"/>
          <p:cNvSpPr/>
          <p:nvPr/>
        </p:nvSpPr>
        <p:spPr>
          <a:xfrm>
            <a:off x="10818975" y="4801404"/>
            <a:ext cx="444381" cy="27346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21172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Título"/>
          <p:cNvSpPr>
            <a:spLocks noGrp="1"/>
          </p:cNvSpPr>
          <p:nvPr>
            <p:ph type="title"/>
          </p:nvPr>
        </p:nvSpPr>
        <p:spPr>
          <a:xfrm>
            <a:off x="1582365" y="0"/>
            <a:ext cx="8840645" cy="1325563"/>
          </a:xfrm>
        </p:spPr>
        <p:txBody>
          <a:bodyPr>
            <a:normAutofit/>
          </a:bodyPr>
          <a:lstStyle/>
          <a:p>
            <a:pPr algn="ctr"/>
            <a:r>
              <a:rPr lang="es-PA" sz="3200" b="1" dirty="0" smtClean="0">
                <a:solidFill>
                  <a:srgbClr val="701C6F"/>
                </a:solidFill>
              </a:rPr>
              <a:t>Limpieza de datos: valores perdidos (NA)</a:t>
            </a:r>
            <a:endParaRPr lang="es-PA" sz="3200" b="1" dirty="0">
              <a:solidFill>
                <a:srgbClr val="701C6F"/>
              </a:solidFill>
            </a:endParaRPr>
          </a:p>
        </p:txBody>
      </p:sp>
      <p:sp>
        <p:nvSpPr>
          <p:cNvPr id="13" name="3 Marcador de contenido"/>
          <p:cNvSpPr txBox="1">
            <a:spLocks/>
          </p:cNvSpPr>
          <p:nvPr/>
        </p:nvSpPr>
        <p:spPr>
          <a:xfrm>
            <a:off x="874028" y="1180420"/>
            <a:ext cx="10773890" cy="79365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A" sz="2400" dirty="0" smtClean="0"/>
              <a:t>Si queremos saber si mis datos tienen datos perdidos (NA) puedo utilizar la función is.na() sobre el conjunto de datos.</a:t>
            </a:r>
            <a:endParaRPr lang="es-PA" sz="1600" dirty="0"/>
          </a:p>
        </p:txBody>
      </p:sp>
      <p:sp>
        <p:nvSpPr>
          <p:cNvPr id="2" name="CuadroTexto 1"/>
          <p:cNvSpPr txBox="1"/>
          <p:nvPr/>
        </p:nvSpPr>
        <p:spPr>
          <a:xfrm>
            <a:off x="874028" y="2093720"/>
            <a:ext cx="344280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b="1" dirty="0" smtClean="0"/>
              <a:t>Ejemplo:</a:t>
            </a:r>
          </a:p>
          <a:p>
            <a:r>
              <a:rPr lang="es-PA" dirty="0" smtClean="0"/>
              <a:t>#utilizar datos de  titanic2.csv</a:t>
            </a:r>
          </a:p>
          <a:p>
            <a:r>
              <a:rPr lang="es-PA" dirty="0" smtClean="0"/>
              <a:t>#muestra los datos perdidos como</a:t>
            </a:r>
          </a:p>
          <a:p>
            <a:r>
              <a:rPr lang="es-PA" dirty="0" smtClean="0"/>
              <a:t># TRUE o false</a:t>
            </a:r>
          </a:p>
          <a:p>
            <a:r>
              <a:rPr lang="es-PA" b="1" dirty="0" smtClean="0"/>
              <a:t>is.na(titanic2)</a:t>
            </a:r>
          </a:p>
          <a:p>
            <a:endParaRPr lang="es-PA" b="1" dirty="0" smtClean="0"/>
          </a:p>
          <a:p>
            <a:r>
              <a:rPr lang="es-PA" dirty="0" smtClean="0"/>
              <a:t>#suma los datos perdidos basados</a:t>
            </a:r>
          </a:p>
          <a:p>
            <a:r>
              <a:rPr lang="es-PA" dirty="0" smtClean="0"/>
              <a:t>#en is.na()</a:t>
            </a:r>
            <a:endParaRPr lang="es-PA" dirty="0"/>
          </a:p>
          <a:p>
            <a:r>
              <a:rPr lang="es-PA" b="1" dirty="0"/>
              <a:t>sum(is.na(titanic2))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645" t="90100" r="89702" b="6598"/>
          <a:stretch/>
        </p:blipFill>
        <p:spPr>
          <a:xfrm>
            <a:off x="5522364" y="3882233"/>
            <a:ext cx="2696326" cy="518851"/>
          </a:xfrm>
          <a:prstGeom prst="rect">
            <a:avLst/>
          </a:prstGeom>
        </p:spPr>
      </p:pic>
      <p:sp>
        <p:nvSpPr>
          <p:cNvPr id="20" name="Flecha derecha 19"/>
          <p:cNvSpPr/>
          <p:nvPr/>
        </p:nvSpPr>
        <p:spPr>
          <a:xfrm>
            <a:off x="4606183" y="4007978"/>
            <a:ext cx="743484" cy="3931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21" name="CuadroTexto 20"/>
          <p:cNvSpPr txBox="1"/>
          <p:nvPr/>
        </p:nvSpPr>
        <p:spPr>
          <a:xfrm>
            <a:off x="5522364" y="4509766"/>
            <a:ext cx="56301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1600" i="1" dirty="0" smtClean="0"/>
              <a:t>Respuesta: hay 177 datos perdidos en el conjunto de datos </a:t>
            </a:r>
            <a:r>
              <a:rPr lang="es-PA" sz="1600" b="1" i="1" dirty="0" err="1" smtClean="0"/>
              <a:t>titanic</a:t>
            </a:r>
            <a:endParaRPr lang="es-PA" sz="1600" b="1" i="1" dirty="0"/>
          </a:p>
        </p:txBody>
      </p:sp>
      <p:sp>
        <p:nvSpPr>
          <p:cNvPr id="22" name="Rectángulo 21"/>
          <p:cNvSpPr/>
          <p:nvPr/>
        </p:nvSpPr>
        <p:spPr>
          <a:xfrm>
            <a:off x="774527" y="5174716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PA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Instalar paquete </a:t>
            </a:r>
            <a:r>
              <a:rPr lang="es-PA" sz="16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dplyr</a:t>
            </a:r>
            <a:endParaRPr lang="es-PA" sz="16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/>
            <a:r>
              <a:rPr lang="es-PA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#luego de instalar el paquete, cargar librería </a:t>
            </a:r>
          </a:p>
          <a:p>
            <a:pPr algn="just"/>
            <a:r>
              <a:rPr lang="es-PA" sz="16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library</a:t>
            </a:r>
            <a:r>
              <a:rPr lang="es-PA" sz="16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s-PA" sz="16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dplyr</a:t>
            </a:r>
            <a:r>
              <a:rPr lang="es-PA" sz="16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es-PA" sz="16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18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Título"/>
          <p:cNvSpPr>
            <a:spLocks noGrp="1"/>
          </p:cNvSpPr>
          <p:nvPr>
            <p:ph type="title"/>
          </p:nvPr>
        </p:nvSpPr>
        <p:spPr>
          <a:xfrm>
            <a:off x="1128045" y="0"/>
            <a:ext cx="9294965" cy="1325563"/>
          </a:xfrm>
        </p:spPr>
        <p:txBody>
          <a:bodyPr>
            <a:normAutofit/>
          </a:bodyPr>
          <a:lstStyle/>
          <a:p>
            <a:pPr algn="ctr"/>
            <a:r>
              <a:rPr lang="es-PA" sz="2800" b="1" dirty="0" smtClean="0">
                <a:solidFill>
                  <a:srgbClr val="701C6F"/>
                </a:solidFill>
              </a:rPr>
              <a:t>Limpieza de datos: identificar variable con valores perdidos (NA)</a:t>
            </a:r>
            <a:endParaRPr lang="es-PA" sz="2800" b="1" dirty="0">
              <a:solidFill>
                <a:srgbClr val="701C6F"/>
              </a:solidFill>
            </a:endParaRPr>
          </a:p>
        </p:txBody>
      </p:sp>
      <p:sp>
        <p:nvSpPr>
          <p:cNvPr id="13" name="3 Marcador de contenido"/>
          <p:cNvSpPr txBox="1">
            <a:spLocks/>
          </p:cNvSpPr>
          <p:nvPr/>
        </p:nvSpPr>
        <p:spPr>
          <a:xfrm>
            <a:off x="874028" y="1180420"/>
            <a:ext cx="10773890" cy="79365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A" sz="2400" dirty="0" smtClean="0"/>
              <a:t>Una de las formas de identificar que variables tienen valores perdidos es utilizando </a:t>
            </a:r>
            <a:r>
              <a:rPr lang="es-PA" sz="2400" dirty="0"/>
              <a:t>la función </a:t>
            </a:r>
            <a:r>
              <a:rPr lang="es-PA" sz="2400" b="1" dirty="0" err="1" smtClean="0"/>
              <a:t>summary</a:t>
            </a:r>
            <a:r>
              <a:rPr lang="es-PA" sz="2400" dirty="0" smtClean="0"/>
              <a:t>(</a:t>
            </a:r>
            <a:r>
              <a:rPr lang="es-PA" sz="2400" dirty="0" err="1" smtClean="0"/>
              <a:t>nombrededatos</a:t>
            </a:r>
            <a:r>
              <a:rPr lang="es-PA" sz="2400" dirty="0" smtClean="0"/>
              <a:t>).</a:t>
            </a:r>
            <a:endParaRPr lang="es-PA" sz="1600" dirty="0"/>
          </a:p>
        </p:txBody>
      </p:sp>
      <p:sp>
        <p:nvSpPr>
          <p:cNvPr id="2" name="CuadroTexto 1"/>
          <p:cNvSpPr txBox="1"/>
          <p:nvPr/>
        </p:nvSpPr>
        <p:spPr>
          <a:xfrm>
            <a:off x="874028" y="2093720"/>
            <a:ext cx="29513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b="1" dirty="0" smtClean="0"/>
              <a:t>Ejemplo:</a:t>
            </a:r>
          </a:p>
          <a:p>
            <a:r>
              <a:rPr lang="es-PA" dirty="0" smtClean="0"/>
              <a:t>#utilizar datos de  titanic2.csv</a:t>
            </a:r>
          </a:p>
          <a:p>
            <a:r>
              <a:rPr lang="es-PA" b="1" dirty="0" err="1" smtClean="0"/>
              <a:t>summary</a:t>
            </a:r>
            <a:r>
              <a:rPr lang="es-PA" b="1" dirty="0" smtClean="0"/>
              <a:t>(titanic2</a:t>
            </a:r>
            <a:r>
              <a:rPr lang="es-PA" b="1" dirty="0"/>
              <a:t>)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764" t="70494" r="40347" b="5555"/>
          <a:stretch/>
        </p:blipFill>
        <p:spPr>
          <a:xfrm>
            <a:off x="878317" y="3413690"/>
            <a:ext cx="10927835" cy="25000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874028" y="3413690"/>
            <a:ext cx="1236783" cy="116685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2" name="Rectángulo 11"/>
          <p:cNvSpPr/>
          <p:nvPr/>
        </p:nvSpPr>
        <p:spPr>
          <a:xfrm>
            <a:off x="2180110" y="3413690"/>
            <a:ext cx="1178387" cy="116685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4" name="Rectángulo 13"/>
          <p:cNvSpPr/>
          <p:nvPr/>
        </p:nvSpPr>
        <p:spPr>
          <a:xfrm>
            <a:off x="3427796" y="3413690"/>
            <a:ext cx="1178387" cy="116685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5" name="Rectángulo 14"/>
          <p:cNvSpPr/>
          <p:nvPr/>
        </p:nvSpPr>
        <p:spPr>
          <a:xfrm>
            <a:off x="9007954" y="3413690"/>
            <a:ext cx="1178387" cy="122667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6" name="Rectángulo 15"/>
          <p:cNvSpPr/>
          <p:nvPr/>
        </p:nvSpPr>
        <p:spPr>
          <a:xfrm>
            <a:off x="10263007" y="3413690"/>
            <a:ext cx="1178387" cy="122667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7" name="Rectángulo 16"/>
          <p:cNvSpPr/>
          <p:nvPr/>
        </p:nvSpPr>
        <p:spPr>
          <a:xfrm>
            <a:off x="8061369" y="3413690"/>
            <a:ext cx="884653" cy="122667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7" name="Rectángulo 6"/>
          <p:cNvSpPr/>
          <p:nvPr/>
        </p:nvSpPr>
        <p:spPr>
          <a:xfrm>
            <a:off x="9101271" y="4426721"/>
            <a:ext cx="1008404" cy="2307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8" name="CuadroTexto 17"/>
          <p:cNvSpPr txBox="1"/>
          <p:nvPr/>
        </p:nvSpPr>
        <p:spPr>
          <a:xfrm>
            <a:off x="5175712" y="2338594"/>
            <a:ext cx="663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i="1" dirty="0" smtClean="0"/>
              <a:t>Los resultados de </a:t>
            </a:r>
            <a:r>
              <a:rPr lang="es-PA" i="1" dirty="0" err="1" smtClean="0"/>
              <a:t>summary</a:t>
            </a:r>
            <a:r>
              <a:rPr lang="es-PA" i="1" dirty="0" smtClean="0"/>
              <a:t> nos muestran el valor mínimo y máximo</a:t>
            </a:r>
          </a:p>
          <a:p>
            <a:r>
              <a:rPr lang="es-PA" i="1" dirty="0"/>
              <a:t>d</a:t>
            </a:r>
            <a:r>
              <a:rPr lang="es-PA" i="1" dirty="0" smtClean="0"/>
              <a:t>e cada variable, la media y los </a:t>
            </a:r>
            <a:r>
              <a:rPr lang="es-PA" i="1" dirty="0" err="1" smtClean="0"/>
              <a:t>quertiles</a:t>
            </a:r>
            <a:r>
              <a:rPr lang="es-PA" i="1" dirty="0" smtClean="0"/>
              <a:t> 1 y 3, pero en el caso de la variable AGE muestra que contiene 177 valores NA (vacíos)</a:t>
            </a:r>
            <a:endParaRPr lang="es-PA" i="1" dirty="0"/>
          </a:p>
        </p:txBody>
      </p:sp>
      <p:sp>
        <p:nvSpPr>
          <p:cNvPr id="19" name="Rectángulo 18"/>
          <p:cNvSpPr/>
          <p:nvPr/>
        </p:nvSpPr>
        <p:spPr>
          <a:xfrm>
            <a:off x="4692133" y="3413690"/>
            <a:ext cx="3285203" cy="122667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01778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Título"/>
          <p:cNvSpPr>
            <a:spLocks noGrp="1"/>
          </p:cNvSpPr>
          <p:nvPr>
            <p:ph type="title"/>
          </p:nvPr>
        </p:nvSpPr>
        <p:spPr>
          <a:xfrm>
            <a:off x="666572" y="0"/>
            <a:ext cx="10383139" cy="1325563"/>
          </a:xfrm>
        </p:spPr>
        <p:txBody>
          <a:bodyPr>
            <a:normAutofit/>
          </a:bodyPr>
          <a:lstStyle/>
          <a:p>
            <a:pPr algn="ctr"/>
            <a:r>
              <a:rPr lang="es-PA" sz="3200" b="1" dirty="0" smtClean="0">
                <a:solidFill>
                  <a:srgbClr val="701C6F"/>
                </a:solidFill>
              </a:rPr>
              <a:t>Limpieza de datos: extraer datos completos, sin valores (NA)</a:t>
            </a:r>
            <a:endParaRPr lang="es-PA" sz="3200" b="1" dirty="0">
              <a:solidFill>
                <a:srgbClr val="701C6F"/>
              </a:solidFill>
            </a:endParaRPr>
          </a:p>
        </p:txBody>
      </p:sp>
      <p:sp>
        <p:nvSpPr>
          <p:cNvPr id="13" name="3 Marcador de contenido"/>
          <p:cNvSpPr txBox="1">
            <a:spLocks/>
          </p:cNvSpPr>
          <p:nvPr/>
        </p:nvSpPr>
        <p:spPr>
          <a:xfrm>
            <a:off x="874028" y="1180420"/>
            <a:ext cx="10773890" cy="79365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A" sz="2400" dirty="0" smtClean="0"/>
              <a:t>Si queremos extraer solo los datos que están completos, utilizamos la función </a:t>
            </a:r>
            <a:r>
              <a:rPr lang="es-PA" sz="2400" dirty="0" err="1" smtClean="0"/>
              <a:t>na.omit</a:t>
            </a:r>
            <a:r>
              <a:rPr lang="es-PA" sz="2400" dirty="0" smtClean="0"/>
              <a:t>(</a:t>
            </a:r>
            <a:r>
              <a:rPr lang="es-PA" sz="2400" dirty="0" err="1" smtClean="0"/>
              <a:t>conjuntoDedatos</a:t>
            </a:r>
            <a:r>
              <a:rPr lang="es-PA" sz="2400" dirty="0" smtClean="0"/>
              <a:t>)</a:t>
            </a:r>
            <a:endParaRPr lang="es-PA" sz="1600" dirty="0"/>
          </a:p>
        </p:txBody>
      </p:sp>
      <p:sp>
        <p:nvSpPr>
          <p:cNvPr id="2" name="CuadroTexto 1"/>
          <p:cNvSpPr txBox="1"/>
          <p:nvPr/>
        </p:nvSpPr>
        <p:spPr>
          <a:xfrm>
            <a:off x="874028" y="2093720"/>
            <a:ext cx="348056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b="1" dirty="0" smtClean="0"/>
              <a:t>Ejemplo:</a:t>
            </a:r>
          </a:p>
          <a:p>
            <a:r>
              <a:rPr lang="es-PA" dirty="0" smtClean="0"/>
              <a:t>#utilizar datos de  titanic2.csv</a:t>
            </a:r>
          </a:p>
          <a:p>
            <a:r>
              <a:rPr lang="es-PA" dirty="0" smtClean="0"/>
              <a:t>#extrae los datos que no contienen</a:t>
            </a:r>
          </a:p>
          <a:p>
            <a:r>
              <a:rPr lang="es-PA" dirty="0" smtClean="0"/>
              <a:t>#valores perdidos </a:t>
            </a:r>
          </a:p>
          <a:p>
            <a:r>
              <a:rPr lang="es-PA" b="1" dirty="0" err="1"/>
              <a:t>na.omit</a:t>
            </a:r>
            <a:r>
              <a:rPr lang="es-PA" b="1" dirty="0"/>
              <a:t>(</a:t>
            </a:r>
            <a:r>
              <a:rPr lang="es-PA" b="1" dirty="0" err="1"/>
              <a:t>titanic</a:t>
            </a:r>
            <a:r>
              <a:rPr lang="es-PA" b="1" dirty="0" smtClean="0"/>
              <a:t>)</a:t>
            </a:r>
          </a:p>
          <a:p>
            <a:endParaRPr lang="es-PA" b="1" dirty="0" smtClean="0"/>
          </a:p>
          <a:p>
            <a:r>
              <a:rPr lang="es-PA" dirty="0" smtClean="0"/>
              <a:t>#podemos asignar los resultados a</a:t>
            </a:r>
          </a:p>
          <a:p>
            <a:r>
              <a:rPr lang="es-PA" dirty="0" smtClean="0"/>
              <a:t>#otro </a:t>
            </a:r>
            <a:r>
              <a:rPr lang="es-PA" dirty="0" err="1" smtClean="0"/>
              <a:t>dataframe</a:t>
            </a:r>
            <a:endParaRPr lang="es-PA" dirty="0"/>
          </a:p>
          <a:p>
            <a:r>
              <a:rPr lang="es-PA" b="1" dirty="0" smtClean="0"/>
              <a:t>titanic3 &lt;- </a:t>
            </a:r>
            <a:r>
              <a:rPr lang="es-PA" b="1" dirty="0" err="1"/>
              <a:t>na.omit</a:t>
            </a:r>
            <a:r>
              <a:rPr lang="es-PA" b="1" dirty="0"/>
              <a:t>(</a:t>
            </a:r>
            <a:r>
              <a:rPr lang="es-PA" b="1" dirty="0" err="1"/>
              <a:t>titanic</a:t>
            </a:r>
            <a:r>
              <a:rPr lang="es-PA" b="1" dirty="0"/>
              <a:t>)</a:t>
            </a:r>
          </a:p>
          <a:p>
            <a:endParaRPr lang="es-PA" b="1" dirty="0"/>
          </a:p>
        </p:txBody>
      </p:sp>
      <p:sp>
        <p:nvSpPr>
          <p:cNvPr id="20" name="Flecha derecha 19"/>
          <p:cNvSpPr/>
          <p:nvPr/>
        </p:nvSpPr>
        <p:spPr>
          <a:xfrm>
            <a:off x="4606183" y="4007978"/>
            <a:ext cx="743484" cy="3931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21" name="CuadroTexto 20"/>
          <p:cNvSpPr txBox="1"/>
          <p:nvPr/>
        </p:nvSpPr>
        <p:spPr>
          <a:xfrm>
            <a:off x="5616367" y="5432712"/>
            <a:ext cx="57642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1600" i="1" dirty="0" smtClean="0"/>
              <a:t>Respuesta: hay 714 datos completos en el conjunto de datos </a:t>
            </a:r>
            <a:r>
              <a:rPr lang="es-PA" sz="1600" b="1" i="1" dirty="0" err="1" smtClean="0"/>
              <a:t>titanic</a:t>
            </a:r>
            <a:endParaRPr lang="es-PA" sz="1600" b="1" i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349" t="13421" r="52223" b="43827"/>
          <a:stretch/>
        </p:blipFill>
        <p:spPr>
          <a:xfrm>
            <a:off x="5438506" y="2246021"/>
            <a:ext cx="5443519" cy="281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0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2500" y="2257425"/>
            <a:ext cx="10515600" cy="1325563"/>
          </a:xfrm>
        </p:spPr>
        <p:txBody>
          <a:bodyPr/>
          <a:lstStyle/>
          <a:p>
            <a:pPr algn="ctr"/>
            <a:r>
              <a:rPr lang="es-PA" dirty="0" smtClean="0">
                <a:solidFill>
                  <a:srgbClr val="800080"/>
                </a:solidFill>
              </a:rPr>
              <a:t>DATOS CON “</a:t>
            </a:r>
            <a:r>
              <a:rPr lang="es-PA" b="1" dirty="0" smtClean="0">
                <a:solidFill>
                  <a:srgbClr val="800080"/>
                </a:solidFill>
              </a:rPr>
              <a:t>NA”</a:t>
            </a:r>
            <a:r>
              <a:rPr lang="es-PA" dirty="0" smtClean="0">
                <a:solidFill>
                  <a:srgbClr val="800080"/>
                </a:solidFill>
              </a:rPr>
              <a:t> que no son </a:t>
            </a:r>
            <a:r>
              <a:rPr lang="es-PA" b="1" dirty="0" smtClean="0">
                <a:solidFill>
                  <a:srgbClr val="800080"/>
                </a:solidFill>
              </a:rPr>
              <a:t>NA</a:t>
            </a:r>
            <a:r>
              <a:rPr lang="es-PA" dirty="0" smtClean="0">
                <a:solidFill>
                  <a:srgbClr val="800080"/>
                </a:solidFill>
              </a:rPr>
              <a:t> </a:t>
            </a:r>
            <a:endParaRPr lang="es-PA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572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Título"/>
          <p:cNvSpPr>
            <a:spLocks noGrp="1"/>
          </p:cNvSpPr>
          <p:nvPr>
            <p:ph type="title"/>
          </p:nvPr>
        </p:nvSpPr>
        <p:spPr>
          <a:xfrm>
            <a:off x="1582365" y="0"/>
            <a:ext cx="8840645" cy="1325563"/>
          </a:xfrm>
        </p:spPr>
        <p:txBody>
          <a:bodyPr>
            <a:normAutofit/>
          </a:bodyPr>
          <a:lstStyle/>
          <a:p>
            <a:pPr algn="ctr"/>
            <a:r>
              <a:rPr lang="es-PA" sz="3200" b="1" dirty="0" smtClean="0">
                <a:solidFill>
                  <a:srgbClr val="701C6F"/>
                </a:solidFill>
              </a:rPr>
              <a:t>Limpieza de datos: valores perdidos no (NA)</a:t>
            </a:r>
            <a:endParaRPr lang="es-PA" sz="3200" b="1" dirty="0">
              <a:solidFill>
                <a:srgbClr val="701C6F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5794" t="19347" r="30635" b="7143"/>
          <a:stretch/>
        </p:blipFill>
        <p:spPr>
          <a:xfrm>
            <a:off x="3448042" y="1103087"/>
            <a:ext cx="8526244" cy="5545784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96658" y="1325563"/>
            <a:ext cx="2864852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700" b="1" dirty="0" smtClean="0"/>
              <a:t>Ejemplo:</a:t>
            </a:r>
          </a:p>
          <a:p>
            <a:r>
              <a:rPr lang="es-PA" sz="1700" dirty="0"/>
              <a:t>c</a:t>
            </a:r>
            <a:r>
              <a:rPr lang="es-PA" sz="1700" dirty="0" smtClean="0"/>
              <a:t>argar datos titanic.csv seleccionar en NA, la opción </a:t>
            </a:r>
            <a:r>
              <a:rPr lang="es-PA" sz="1700" dirty="0" err="1" smtClean="0"/>
              <a:t>null</a:t>
            </a:r>
            <a:r>
              <a:rPr lang="es-PA" sz="1700" dirty="0" smtClean="0"/>
              <a:t> o </a:t>
            </a:r>
            <a:r>
              <a:rPr lang="es-PA" sz="1700" dirty="0" err="1" smtClean="0"/>
              <a:t>empty</a:t>
            </a:r>
            <a:r>
              <a:rPr lang="es-PA" sz="1700" dirty="0" smtClean="0"/>
              <a:t>.</a:t>
            </a:r>
          </a:p>
          <a:p>
            <a:endParaRPr lang="es-PA" sz="1700" dirty="0"/>
          </a:p>
          <a:p>
            <a:r>
              <a:rPr lang="es-PA" sz="1700" dirty="0" smtClean="0"/>
              <a:t>Nombrar al </a:t>
            </a:r>
            <a:r>
              <a:rPr lang="es-PA" sz="1700" dirty="0" err="1" smtClean="0"/>
              <a:t>dataframe</a:t>
            </a:r>
            <a:r>
              <a:rPr lang="es-PA" sz="1700" dirty="0" smtClean="0"/>
              <a:t> </a:t>
            </a:r>
            <a:r>
              <a:rPr lang="es-PA" sz="1700" b="1" dirty="0" smtClean="0"/>
              <a:t>titanic89</a:t>
            </a:r>
            <a:endParaRPr lang="es-PA" sz="1700" b="1" dirty="0"/>
          </a:p>
        </p:txBody>
      </p:sp>
      <p:sp>
        <p:nvSpPr>
          <p:cNvPr id="8" name="Rectángulo 7"/>
          <p:cNvSpPr/>
          <p:nvPr/>
        </p:nvSpPr>
        <p:spPr>
          <a:xfrm>
            <a:off x="8278974" y="4036477"/>
            <a:ext cx="444381" cy="27346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9" name="Rectángulo 8"/>
          <p:cNvSpPr/>
          <p:nvPr/>
        </p:nvSpPr>
        <p:spPr>
          <a:xfrm>
            <a:off x="8278975" y="2155185"/>
            <a:ext cx="444381" cy="27346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5" name="Rectángulo 4"/>
          <p:cNvSpPr/>
          <p:nvPr/>
        </p:nvSpPr>
        <p:spPr>
          <a:xfrm>
            <a:off x="7617124" y="5805172"/>
            <a:ext cx="908567" cy="84369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84836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t="73704" r="39514" b="5803"/>
          <a:stretch/>
        </p:blipFill>
        <p:spPr>
          <a:xfrm>
            <a:off x="471837" y="2342835"/>
            <a:ext cx="11061700" cy="2108200"/>
          </a:xfrm>
          <a:prstGeom prst="rect">
            <a:avLst/>
          </a:prstGeom>
        </p:spPr>
      </p:pic>
      <p:sp>
        <p:nvSpPr>
          <p:cNvPr id="11" name="2 Título"/>
          <p:cNvSpPr>
            <a:spLocks noGrp="1"/>
          </p:cNvSpPr>
          <p:nvPr>
            <p:ph type="title"/>
          </p:nvPr>
        </p:nvSpPr>
        <p:spPr>
          <a:xfrm>
            <a:off x="1582365" y="0"/>
            <a:ext cx="8840645" cy="1325563"/>
          </a:xfrm>
        </p:spPr>
        <p:txBody>
          <a:bodyPr>
            <a:normAutofit/>
          </a:bodyPr>
          <a:lstStyle/>
          <a:p>
            <a:pPr algn="ctr"/>
            <a:r>
              <a:rPr lang="es-PA" sz="3200" b="1" dirty="0" smtClean="0">
                <a:solidFill>
                  <a:srgbClr val="701C6F"/>
                </a:solidFill>
              </a:rPr>
              <a:t>Limpieza de datos: valores perdidos no (NA)</a:t>
            </a:r>
            <a:endParaRPr lang="es-PA" sz="3200" b="1" dirty="0">
              <a:solidFill>
                <a:srgbClr val="701C6F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96657" y="1325563"/>
            <a:ext cx="7322745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700" dirty="0" smtClean="0"/>
              <a:t>#si usamos la función de resumen de datos </a:t>
            </a:r>
            <a:r>
              <a:rPr lang="es-PA" sz="1700" dirty="0" err="1" smtClean="0"/>
              <a:t>summary</a:t>
            </a:r>
            <a:r>
              <a:rPr lang="es-PA" sz="1700" dirty="0" smtClean="0"/>
              <a:t>()</a:t>
            </a:r>
          </a:p>
          <a:p>
            <a:r>
              <a:rPr lang="es-PA" sz="1700" dirty="0" smtClean="0"/>
              <a:t># la variable AGE no muestra datos vacíos </a:t>
            </a:r>
          </a:p>
          <a:p>
            <a:r>
              <a:rPr lang="es-PA" sz="1700" b="1" dirty="0" err="1" smtClean="0"/>
              <a:t>summary</a:t>
            </a:r>
            <a:r>
              <a:rPr lang="es-PA" sz="1700" b="1" dirty="0" smtClean="0"/>
              <a:t>(titanic89)</a:t>
            </a:r>
          </a:p>
          <a:p>
            <a:endParaRPr lang="es-PA" sz="1700" dirty="0"/>
          </a:p>
          <a:p>
            <a:endParaRPr lang="es-PA" sz="1700" dirty="0" smtClean="0"/>
          </a:p>
          <a:p>
            <a:endParaRPr lang="es-PA" sz="1700" dirty="0"/>
          </a:p>
          <a:p>
            <a:endParaRPr lang="es-PA" sz="1700" dirty="0" smtClean="0"/>
          </a:p>
          <a:p>
            <a:endParaRPr lang="es-PA" sz="1700" dirty="0"/>
          </a:p>
          <a:p>
            <a:endParaRPr lang="es-PA" sz="1700" dirty="0" smtClean="0"/>
          </a:p>
          <a:p>
            <a:endParaRPr lang="es-PA" sz="1700" dirty="0"/>
          </a:p>
          <a:p>
            <a:endParaRPr lang="es-PA" sz="1700" dirty="0" smtClean="0"/>
          </a:p>
          <a:p>
            <a:endParaRPr lang="es-PA" sz="1700" dirty="0"/>
          </a:p>
          <a:p>
            <a:endParaRPr lang="es-PA" sz="1700" dirty="0" smtClean="0"/>
          </a:p>
          <a:p>
            <a:r>
              <a:rPr lang="es-PA" sz="1700" dirty="0" smtClean="0"/>
              <a:t>#si ejecutamos la función is.na para contar los datos vacíos la respuesta cera 0.</a:t>
            </a:r>
            <a:endParaRPr lang="es-PA" sz="1700" dirty="0"/>
          </a:p>
          <a:p>
            <a:r>
              <a:rPr lang="es-PA" sz="1700" b="1" dirty="0"/>
              <a:t>sum(is.na(titanic89))</a:t>
            </a:r>
          </a:p>
        </p:txBody>
      </p:sp>
      <p:sp>
        <p:nvSpPr>
          <p:cNvPr id="8" name="Rectángulo 7"/>
          <p:cNvSpPr/>
          <p:nvPr/>
        </p:nvSpPr>
        <p:spPr>
          <a:xfrm>
            <a:off x="8473466" y="2027027"/>
            <a:ext cx="1343634" cy="109844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79141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Título"/>
          <p:cNvSpPr>
            <a:spLocks noGrp="1"/>
          </p:cNvSpPr>
          <p:nvPr>
            <p:ph type="title"/>
          </p:nvPr>
        </p:nvSpPr>
        <p:spPr>
          <a:xfrm>
            <a:off x="1582365" y="0"/>
            <a:ext cx="8840645" cy="1325563"/>
          </a:xfrm>
        </p:spPr>
        <p:txBody>
          <a:bodyPr/>
          <a:lstStyle/>
          <a:p>
            <a:pPr algn="ctr"/>
            <a:r>
              <a:rPr lang="es-PA" b="1" dirty="0" smtClean="0">
                <a:solidFill>
                  <a:srgbClr val="701C6F"/>
                </a:solidFill>
              </a:rPr>
              <a:t>Objetivo</a:t>
            </a:r>
            <a:endParaRPr lang="es-PA" b="1" dirty="0">
              <a:solidFill>
                <a:srgbClr val="701C6F"/>
              </a:solidFill>
            </a:endParaRPr>
          </a:p>
        </p:txBody>
      </p:sp>
      <p:sp>
        <p:nvSpPr>
          <p:cNvPr id="12" name="3 Marcador de contenido"/>
          <p:cNvSpPr txBox="1">
            <a:spLocks/>
          </p:cNvSpPr>
          <p:nvPr/>
        </p:nvSpPr>
        <p:spPr>
          <a:xfrm>
            <a:off x="891118" y="1325563"/>
            <a:ext cx="10526063" cy="12780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s-PA" sz="3200" dirty="0" smtClean="0"/>
              <a:t>Conocer los conceptos sobre perdida y limpieza de dat</a:t>
            </a:r>
            <a:r>
              <a:rPr lang="es-PA" sz="3200" dirty="0" smtClean="0"/>
              <a:t>os en una estructura de datos, como el proceso de imputación de datos.</a:t>
            </a:r>
            <a:endParaRPr lang="es-PA" sz="3200" dirty="0"/>
          </a:p>
        </p:txBody>
      </p:sp>
    </p:spTree>
    <p:extLst>
      <p:ext uri="{BB962C8B-B14F-4D97-AF65-F5344CB8AC3E}">
        <p14:creationId xmlns:p14="http://schemas.microsoft.com/office/powerpoint/2010/main" val="197398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110" t="11482" r="41112" b="41111"/>
          <a:stretch/>
        </p:blipFill>
        <p:spPr>
          <a:xfrm>
            <a:off x="3661132" y="1742036"/>
            <a:ext cx="8299951" cy="3830747"/>
          </a:xfrm>
          <a:prstGeom prst="rect">
            <a:avLst/>
          </a:prstGeom>
        </p:spPr>
      </p:pic>
      <p:sp>
        <p:nvSpPr>
          <p:cNvPr id="11" name="2 Título"/>
          <p:cNvSpPr>
            <a:spLocks noGrp="1"/>
          </p:cNvSpPr>
          <p:nvPr>
            <p:ph type="title"/>
          </p:nvPr>
        </p:nvSpPr>
        <p:spPr>
          <a:xfrm>
            <a:off x="1582365" y="0"/>
            <a:ext cx="8840645" cy="1325563"/>
          </a:xfrm>
        </p:spPr>
        <p:txBody>
          <a:bodyPr>
            <a:normAutofit/>
          </a:bodyPr>
          <a:lstStyle/>
          <a:p>
            <a:pPr algn="ctr"/>
            <a:r>
              <a:rPr lang="es-PA" sz="3200" b="1" dirty="0" smtClean="0">
                <a:solidFill>
                  <a:srgbClr val="701C6F"/>
                </a:solidFill>
              </a:rPr>
              <a:t>Limpieza de datos: valores perdidos no (NA)</a:t>
            </a:r>
            <a:endParaRPr lang="es-PA" sz="3200" b="1" dirty="0">
              <a:solidFill>
                <a:srgbClr val="701C6F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96658" y="1325563"/>
            <a:ext cx="286485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700" dirty="0" smtClean="0"/>
              <a:t>Al importar los datos es importante que en la opción de datos NA, seleccionamos o </a:t>
            </a:r>
            <a:r>
              <a:rPr lang="es-PA" sz="1700" b="1" dirty="0" smtClean="0"/>
              <a:t>“default” o mejor aún “NA”.</a:t>
            </a:r>
          </a:p>
          <a:p>
            <a:endParaRPr lang="es-PA" sz="1700" b="1" dirty="0"/>
          </a:p>
          <a:p>
            <a:endParaRPr lang="es-PA" sz="1700" b="1" dirty="0" smtClean="0"/>
          </a:p>
          <a:p>
            <a:r>
              <a:rPr lang="es-PA" sz="1700" dirty="0" smtClean="0"/>
              <a:t>Sino seleccionamos </a:t>
            </a:r>
            <a:r>
              <a:rPr lang="es-PA" sz="1700" dirty="0" err="1" smtClean="0"/>
              <a:t>empty</a:t>
            </a:r>
            <a:r>
              <a:rPr lang="es-PA" sz="1700" dirty="0" smtClean="0"/>
              <a:t> o </a:t>
            </a:r>
            <a:r>
              <a:rPr lang="es-PA" sz="1700" dirty="0" err="1" smtClean="0"/>
              <a:t>null</a:t>
            </a:r>
            <a:r>
              <a:rPr lang="es-PA" sz="1700" dirty="0" smtClean="0"/>
              <a:t>, R, colocará en los datos </a:t>
            </a:r>
            <a:r>
              <a:rPr lang="es-PA" sz="1700" dirty="0" err="1" smtClean="0"/>
              <a:t>vacios</a:t>
            </a:r>
            <a:r>
              <a:rPr lang="es-PA" sz="1700" dirty="0" smtClean="0"/>
              <a:t> el valor de “NA” pero </a:t>
            </a:r>
            <a:r>
              <a:rPr lang="es-PA" sz="1700" b="1" dirty="0" smtClean="0"/>
              <a:t>como carácter.</a:t>
            </a:r>
          </a:p>
          <a:p>
            <a:endParaRPr lang="es-PA" sz="1700" dirty="0"/>
          </a:p>
          <a:p>
            <a:r>
              <a:rPr lang="es-PA" sz="1700" dirty="0" smtClean="0"/>
              <a:t>Podemos verificar el tipo de la  variable AGE con:</a:t>
            </a:r>
          </a:p>
          <a:p>
            <a:r>
              <a:rPr lang="es-PA" sz="1700" b="1" dirty="0" err="1" smtClean="0"/>
              <a:t>str</a:t>
            </a:r>
            <a:r>
              <a:rPr lang="es-PA" sz="1700" b="1" dirty="0" smtClean="0"/>
              <a:t>(titanic89)</a:t>
            </a:r>
            <a:endParaRPr lang="es-PA" sz="1700" b="1" dirty="0"/>
          </a:p>
        </p:txBody>
      </p:sp>
      <p:sp>
        <p:nvSpPr>
          <p:cNvPr id="8" name="Rectángulo 7"/>
          <p:cNvSpPr/>
          <p:nvPr/>
        </p:nvSpPr>
        <p:spPr>
          <a:xfrm>
            <a:off x="8501166" y="4819828"/>
            <a:ext cx="437736" cy="18232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9" name="Rectángulo 8"/>
          <p:cNvSpPr/>
          <p:nvPr/>
        </p:nvSpPr>
        <p:spPr>
          <a:xfrm>
            <a:off x="8525691" y="2779028"/>
            <a:ext cx="413211" cy="15217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2" name="Rectángulo 11"/>
          <p:cNvSpPr/>
          <p:nvPr/>
        </p:nvSpPr>
        <p:spPr>
          <a:xfrm>
            <a:off x="8525691" y="5189868"/>
            <a:ext cx="413211" cy="15217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21427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745" t="11306" r="62619" b="40440"/>
          <a:stretch/>
        </p:blipFill>
        <p:spPr>
          <a:xfrm>
            <a:off x="4991803" y="1190172"/>
            <a:ext cx="6516914" cy="4963886"/>
          </a:xfrm>
          <a:prstGeom prst="rect">
            <a:avLst/>
          </a:prstGeom>
        </p:spPr>
      </p:pic>
      <p:sp>
        <p:nvSpPr>
          <p:cNvPr id="11" name="2 Título"/>
          <p:cNvSpPr>
            <a:spLocks noGrp="1"/>
          </p:cNvSpPr>
          <p:nvPr>
            <p:ph type="title"/>
          </p:nvPr>
        </p:nvSpPr>
        <p:spPr>
          <a:xfrm>
            <a:off x="1582365" y="0"/>
            <a:ext cx="8840645" cy="1325563"/>
          </a:xfrm>
        </p:spPr>
        <p:txBody>
          <a:bodyPr>
            <a:normAutofit/>
          </a:bodyPr>
          <a:lstStyle/>
          <a:p>
            <a:pPr algn="ctr"/>
            <a:r>
              <a:rPr lang="es-PA" sz="3200" b="1" dirty="0" smtClean="0">
                <a:solidFill>
                  <a:srgbClr val="701C6F"/>
                </a:solidFill>
              </a:rPr>
              <a:t>Limpieza de datos: corregir valores perdidos no (NA)</a:t>
            </a:r>
            <a:endParaRPr lang="es-PA" sz="3200" b="1" dirty="0">
              <a:solidFill>
                <a:srgbClr val="701C6F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96658" y="1325563"/>
            <a:ext cx="414370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700" dirty="0" smtClean="0"/>
              <a:t>Para corregir los valores perdidos con NA como carácter demos identificar la variable, en este caso la variable AGE, luego le decimos a R que nos busque los datos cuyo valor sea “NA”  entre comillas y le asignamos a esos valores el valor de NA sin comillas.</a:t>
            </a:r>
          </a:p>
          <a:p>
            <a:endParaRPr lang="es-PA" sz="1700" b="1" dirty="0"/>
          </a:p>
          <a:p>
            <a:r>
              <a:rPr lang="es-PA" sz="1700" b="1" dirty="0"/>
              <a:t>titanic89$Age[titanic89$Age=="NA"]&lt;- NA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1005084" y="5174795"/>
            <a:ext cx="437736" cy="18232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9" name="Rectángulo 8"/>
          <p:cNvSpPr/>
          <p:nvPr/>
        </p:nvSpPr>
        <p:spPr>
          <a:xfrm>
            <a:off x="11029609" y="2548291"/>
            <a:ext cx="413211" cy="15217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2" name="Rectángulo 11"/>
          <p:cNvSpPr/>
          <p:nvPr/>
        </p:nvSpPr>
        <p:spPr>
          <a:xfrm>
            <a:off x="11029609" y="5603409"/>
            <a:ext cx="413211" cy="15217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4" name="Flecha doblada hacia arriba 3"/>
          <p:cNvSpPr/>
          <p:nvPr/>
        </p:nvSpPr>
        <p:spPr>
          <a:xfrm rot="5400000">
            <a:off x="3905431" y="3785788"/>
            <a:ext cx="717847" cy="89730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10971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375873" y="2594687"/>
            <a:ext cx="9203820" cy="926181"/>
          </a:xfrm>
        </p:spPr>
        <p:txBody>
          <a:bodyPr>
            <a:normAutofit fontScale="90000"/>
          </a:bodyPr>
          <a:lstStyle/>
          <a:p>
            <a:pPr algn="ctr"/>
            <a:r>
              <a:rPr lang="es-PA" sz="4800" b="1" dirty="0" smtClean="0">
                <a:solidFill>
                  <a:srgbClr val="701C6F"/>
                </a:solidFill>
              </a:rPr>
              <a:t>LIMPIEZA DE DATOS</a:t>
            </a:r>
            <a:br>
              <a:rPr lang="es-PA" sz="4800" b="1" dirty="0" smtClean="0">
                <a:solidFill>
                  <a:srgbClr val="701C6F"/>
                </a:solidFill>
              </a:rPr>
            </a:br>
            <a:r>
              <a:rPr lang="es-PA" sz="4800" dirty="0" smtClean="0">
                <a:solidFill>
                  <a:srgbClr val="701C6F"/>
                </a:solidFill>
              </a:rPr>
              <a:t>OBSERVACIONES DE </a:t>
            </a:r>
            <a:r>
              <a:rPr lang="es-PA" sz="4800" dirty="0" smtClean="0">
                <a:solidFill>
                  <a:srgbClr val="701C6F"/>
                </a:solidFill>
              </a:rPr>
              <a:t>DATOS COMPLETOS</a:t>
            </a:r>
            <a:endParaRPr lang="es-PA" sz="4800" b="1" dirty="0">
              <a:solidFill>
                <a:srgbClr val="701C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44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Título"/>
          <p:cNvSpPr>
            <a:spLocks noGrp="1"/>
          </p:cNvSpPr>
          <p:nvPr>
            <p:ph type="title"/>
          </p:nvPr>
        </p:nvSpPr>
        <p:spPr>
          <a:xfrm>
            <a:off x="666572" y="0"/>
            <a:ext cx="10383139" cy="1325563"/>
          </a:xfrm>
        </p:spPr>
        <p:txBody>
          <a:bodyPr>
            <a:normAutofit/>
          </a:bodyPr>
          <a:lstStyle/>
          <a:p>
            <a:pPr algn="ctr"/>
            <a:r>
              <a:rPr lang="es-PA" sz="3200" b="1" dirty="0" smtClean="0">
                <a:solidFill>
                  <a:srgbClr val="701C6F"/>
                </a:solidFill>
              </a:rPr>
              <a:t>Limpieza de datos: extraer datos completos</a:t>
            </a:r>
            <a:endParaRPr lang="es-PA" sz="3200" b="1" dirty="0">
              <a:solidFill>
                <a:srgbClr val="701C6F"/>
              </a:solidFill>
            </a:endParaRPr>
          </a:p>
        </p:txBody>
      </p:sp>
      <p:sp>
        <p:nvSpPr>
          <p:cNvPr id="13" name="3 Marcador de contenido"/>
          <p:cNvSpPr txBox="1">
            <a:spLocks/>
          </p:cNvSpPr>
          <p:nvPr/>
        </p:nvSpPr>
        <p:spPr>
          <a:xfrm>
            <a:off x="874028" y="1180420"/>
            <a:ext cx="10773890" cy="79365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A" sz="2400" dirty="0" smtClean="0"/>
              <a:t>Es posible confundir el numero de datos vacíos de un conjunto de datos, con el número de observaciones que contienen datos vacíos. </a:t>
            </a:r>
            <a:endParaRPr lang="es-PA" sz="1600" dirty="0"/>
          </a:p>
        </p:txBody>
      </p:sp>
      <p:sp>
        <p:nvSpPr>
          <p:cNvPr id="2" name="CuadroTexto 1"/>
          <p:cNvSpPr txBox="1"/>
          <p:nvPr/>
        </p:nvSpPr>
        <p:spPr>
          <a:xfrm>
            <a:off x="874028" y="2093720"/>
            <a:ext cx="4182748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b="1" dirty="0" smtClean="0"/>
              <a:t>Ejemplo:</a:t>
            </a:r>
          </a:p>
          <a:p>
            <a:r>
              <a:rPr lang="es-PA" dirty="0" smtClean="0"/>
              <a:t>#utilizar datos </a:t>
            </a:r>
            <a:r>
              <a:rPr lang="es-PA" dirty="0"/>
              <a:t>de  FlowerPicks.csv</a:t>
            </a:r>
            <a:endParaRPr lang="es-PA" dirty="0" smtClean="0"/>
          </a:p>
          <a:p>
            <a:r>
              <a:rPr lang="es-PA" dirty="0"/>
              <a:t># eliminar primera columna de ID de datos</a:t>
            </a:r>
          </a:p>
          <a:p>
            <a:r>
              <a:rPr lang="es-PA" b="1" dirty="0" err="1"/>
              <a:t>FlowerPicks</a:t>
            </a:r>
            <a:r>
              <a:rPr lang="es-PA" b="1" dirty="0"/>
              <a:t>&lt;-</a:t>
            </a:r>
            <a:r>
              <a:rPr lang="es-PA" b="1" dirty="0" err="1"/>
              <a:t>FlowerPicks</a:t>
            </a:r>
            <a:r>
              <a:rPr lang="es-PA" b="1" dirty="0"/>
              <a:t>[,-1</a:t>
            </a:r>
            <a:r>
              <a:rPr lang="es-PA" b="1" dirty="0" smtClean="0"/>
              <a:t>]</a:t>
            </a:r>
          </a:p>
          <a:p>
            <a:endParaRPr lang="es-PA" b="1" dirty="0"/>
          </a:p>
          <a:p>
            <a:r>
              <a:rPr lang="es-PA" dirty="0" smtClean="0"/>
              <a:t>#resumen de datos</a:t>
            </a:r>
            <a:endParaRPr lang="es-PA" dirty="0"/>
          </a:p>
          <a:p>
            <a:r>
              <a:rPr lang="es-PA" b="1" dirty="0" err="1"/>
              <a:t>summary</a:t>
            </a:r>
            <a:r>
              <a:rPr lang="es-PA" b="1" dirty="0"/>
              <a:t>(</a:t>
            </a:r>
            <a:r>
              <a:rPr lang="es-PA" b="1" dirty="0" err="1"/>
              <a:t>FlowerPicks</a:t>
            </a:r>
            <a:r>
              <a:rPr lang="es-PA" b="1" dirty="0" smtClean="0"/>
              <a:t>)</a:t>
            </a:r>
          </a:p>
          <a:p>
            <a:endParaRPr lang="es-PA" b="1" dirty="0"/>
          </a:p>
          <a:p>
            <a:r>
              <a:rPr lang="es-PA" dirty="0" smtClean="0"/>
              <a:t>#contar datos </a:t>
            </a:r>
            <a:r>
              <a:rPr lang="es-PA" dirty="0" err="1" smtClean="0"/>
              <a:t>vacios</a:t>
            </a:r>
            <a:endParaRPr lang="es-PA" dirty="0" smtClean="0"/>
          </a:p>
          <a:p>
            <a:r>
              <a:rPr lang="es-PA" b="1" dirty="0"/>
              <a:t>sum(is.na(</a:t>
            </a:r>
            <a:r>
              <a:rPr lang="es-PA" b="1" dirty="0" err="1"/>
              <a:t>FlowerPicks</a:t>
            </a:r>
            <a:r>
              <a:rPr lang="es-PA" b="1" dirty="0"/>
              <a:t>))</a:t>
            </a:r>
          </a:p>
          <a:p>
            <a:endParaRPr lang="es-PA" b="1" dirty="0" smtClean="0"/>
          </a:p>
          <a:p>
            <a:endParaRPr lang="es-PA" b="1" dirty="0" smtClean="0"/>
          </a:p>
          <a:p>
            <a:endParaRPr lang="es-PA" b="1" dirty="0"/>
          </a:p>
        </p:txBody>
      </p:sp>
      <p:sp>
        <p:nvSpPr>
          <p:cNvPr id="21" name="CuadroTexto 20"/>
          <p:cNvSpPr txBox="1"/>
          <p:nvPr/>
        </p:nvSpPr>
        <p:spPr>
          <a:xfrm>
            <a:off x="4632221" y="4910312"/>
            <a:ext cx="64327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400" i="1" dirty="0" smtClean="0"/>
              <a:t>La función </a:t>
            </a:r>
            <a:r>
              <a:rPr lang="es-PA" sz="1400" i="1" dirty="0" err="1" smtClean="0"/>
              <a:t>summary</a:t>
            </a:r>
            <a:r>
              <a:rPr lang="es-PA" sz="1400" i="1" dirty="0" smtClean="0"/>
              <a:t>  muestra que en la variable </a:t>
            </a:r>
            <a:r>
              <a:rPr lang="es-PA" sz="1400" b="1" i="1" dirty="0" smtClean="0"/>
              <a:t>Score hay 13 datos </a:t>
            </a:r>
            <a:r>
              <a:rPr lang="es-PA" sz="1400" b="1" i="1" dirty="0" err="1" smtClean="0"/>
              <a:t>vacios</a:t>
            </a:r>
            <a:r>
              <a:rPr lang="es-PA" sz="1400" b="1" i="1" dirty="0" smtClean="0"/>
              <a:t> </a:t>
            </a:r>
            <a:r>
              <a:rPr lang="es-PA" sz="1400" i="1" dirty="0" smtClean="0"/>
              <a:t>y en la </a:t>
            </a:r>
            <a:r>
              <a:rPr lang="es-PA" sz="1400" b="1" i="1" dirty="0" smtClean="0"/>
              <a:t>variable Time 14</a:t>
            </a:r>
            <a:r>
              <a:rPr lang="es-PA" sz="1400" i="1" dirty="0" smtClean="0"/>
              <a:t>. Su contamos los datos </a:t>
            </a:r>
            <a:r>
              <a:rPr lang="es-PA" sz="1400" i="1" dirty="0" err="1" smtClean="0"/>
              <a:t>vacios</a:t>
            </a:r>
            <a:r>
              <a:rPr lang="es-PA" sz="1400" i="1" dirty="0" smtClean="0"/>
              <a:t> con SUM, me mostrará 27, que es la suma de los datos </a:t>
            </a:r>
            <a:r>
              <a:rPr lang="es-PA" sz="1400" i="1" dirty="0" err="1" smtClean="0"/>
              <a:t>vacios</a:t>
            </a:r>
            <a:r>
              <a:rPr lang="es-PA" sz="1400" i="1" dirty="0" smtClean="0"/>
              <a:t> de Score y Time.</a:t>
            </a:r>
          </a:p>
          <a:p>
            <a:r>
              <a:rPr lang="es-PA" sz="1400" i="1" dirty="0" smtClean="0"/>
              <a:t>Pero este valor no indica cuantas observaciones son las que no están completas.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794" t="81711" r="70397" b="6579"/>
          <a:stretch/>
        </p:blipFill>
        <p:spPr>
          <a:xfrm>
            <a:off x="4951985" y="3493786"/>
            <a:ext cx="5965293" cy="136396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848600" y="4619625"/>
            <a:ext cx="1390650" cy="238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0" name="Rectángulo 9"/>
          <p:cNvSpPr/>
          <p:nvPr/>
        </p:nvSpPr>
        <p:spPr>
          <a:xfrm>
            <a:off x="9382939" y="4619625"/>
            <a:ext cx="1390650" cy="238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6" name="Flecha derecha 5"/>
          <p:cNvSpPr/>
          <p:nvPr/>
        </p:nvSpPr>
        <p:spPr>
          <a:xfrm>
            <a:off x="3495675" y="3670943"/>
            <a:ext cx="1276350" cy="504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75252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Título"/>
          <p:cNvSpPr>
            <a:spLocks noGrp="1"/>
          </p:cNvSpPr>
          <p:nvPr>
            <p:ph type="title"/>
          </p:nvPr>
        </p:nvSpPr>
        <p:spPr>
          <a:xfrm>
            <a:off x="666572" y="0"/>
            <a:ext cx="10383139" cy="1325563"/>
          </a:xfrm>
        </p:spPr>
        <p:txBody>
          <a:bodyPr>
            <a:normAutofit/>
          </a:bodyPr>
          <a:lstStyle/>
          <a:p>
            <a:pPr algn="ctr"/>
            <a:r>
              <a:rPr lang="es-PA" sz="3200" b="1" dirty="0" smtClean="0">
                <a:solidFill>
                  <a:srgbClr val="701C6F"/>
                </a:solidFill>
              </a:rPr>
              <a:t>Limpieza de datos: extraer datos completos</a:t>
            </a:r>
            <a:endParaRPr lang="es-PA" sz="3200" b="1" dirty="0">
              <a:solidFill>
                <a:srgbClr val="701C6F"/>
              </a:solidFill>
            </a:endParaRPr>
          </a:p>
        </p:txBody>
      </p:sp>
      <p:sp>
        <p:nvSpPr>
          <p:cNvPr id="13" name="3 Marcador de contenido"/>
          <p:cNvSpPr txBox="1">
            <a:spLocks/>
          </p:cNvSpPr>
          <p:nvPr/>
        </p:nvSpPr>
        <p:spPr>
          <a:xfrm>
            <a:off x="874028" y="1180420"/>
            <a:ext cx="10773890" cy="79365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A" sz="2400" dirty="0" smtClean="0"/>
              <a:t>Si queremos conocer cuales son las observaciones con datos completos, utilizamos </a:t>
            </a:r>
            <a:r>
              <a:rPr lang="es-PA" sz="2400" dirty="0"/>
              <a:t>la función </a:t>
            </a:r>
            <a:r>
              <a:rPr lang="es-PA" sz="2400" b="1" dirty="0" err="1" smtClean="0"/>
              <a:t>complete.cases</a:t>
            </a:r>
            <a:r>
              <a:rPr lang="es-PA" sz="2400" b="1" dirty="0" smtClean="0"/>
              <a:t>(</a:t>
            </a:r>
            <a:r>
              <a:rPr lang="es-PA" sz="2400" dirty="0" err="1" smtClean="0"/>
              <a:t>estructuraDeDatos</a:t>
            </a:r>
            <a:r>
              <a:rPr lang="es-PA" sz="2400" dirty="0" smtClean="0"/>
              <a:t>)</a:t>
            </a:r>
            <a:endParaRPr lang="es-PA" sz="1600" dirty="0"/>
          </a:p>
        </p:txBody>
      </p:sp>
      <p:sp>
        <p:nvSpPr>
          <p:cNvPr id="2" name="CuadroTexto 1"/>
          <p:cNvSpPr txBox="1"/>
          <p:nvPr/>
        </p:nvSpPr>
        <p:spPr>
          <a:xfrm>
            <a:off x="874027" y="2093720"/>
            <a:ext cx="577442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b="1" dirty="0" smtClean="0"/>
              <a:t>Ejemplo:</a:t>
            </a:r>
          </a:p>
          <a:p>
            <a:r>
              <a:rPr lang="es-PA" dirty="0" smtClean="0"/>
              <a:t>#muestra las filas o observaciones con datos completos en formato lógico TRUE /FALSE</a:t>
            </a:r>
          </a:p>
          <a:p>
            <a:r>
              <a:rPr lang="es-PA" b="1" dirty="0" err="1" smtClean="0"/>
              <a:t>complete.cases</a:t>
            </a:r>
            <a:r>
              <a:rPr lang="es-PA" b="1" dirty="0" smtClean="0"/>
              <a:t>(</a:t>
            </a:r>
            <a:r>
              <a:rPr lang="es-PA" b="1" dirty="0" err="1" smtClean="0"/>
              <a:t>FlowerPicks</a:t>
            </a:r>
            <a:r>
              <a:rPr lang="es-PA" b="1" dirty="0" smtClean="0"/>
              <a:t>)</a:t>
            </a:r>
          </a:p>
          <a:p>
            <a:endParaRPr lang="es-PA" b="1" dirty="0"/>
          </a:p>
          <a:p>
            <a:r>
              <a:rPr lang="es-PA" dirty="0" smtClean="0"/>
              <a:t>#Selecciona los datos completos de </a:t>
            </a:r>
            <a:r>
              <a:rPr lang="es-PA" dirty="0" err="1" smtClean="0"/>
              <a:t>FlowerPicks</a:t>
            </a:r>
            <a:r>
              <a:rPr lang="es-PA" dirty="0" smtClean="0"/>
              <a:t> y se los asigna a nuevo data </a:t>
            </a:r>
            <a:r>
              <a:rPr lang="es-PA" dirty="0" err="1" smtClean="0"/>
              <a:t>frame</a:t>
            </a:r>
            <a:endParaRPr lang="es-PA" dirty="0"/>
          </a:p>
          <a:p>
            <a:r>
              <a:rPr lang="es-PA" sz="1600" b="1" dirty="0" err="1" smtClean="0"/>
              <a:t>FlowerComplete</a:t>
            </a:r>
            <a:r>
              <a:rPr lang="es-PA" sz="1600" b="1" dirty="0" smtClean="0"/>
              <a:t>&lt;-</a:t>
            </a:r>
            <a:r>
              <a:rPr lang="es-PA" sz="1600" b="1" dirty="0" err="1" smtClean="0"/>
              <a:t>FlowerPicks</a:t>
            </a:r>
            <a:r>
              <a:rPr lang="es-PA" sz="1600" b="1" dirty="0" smtClean="0"/>
              <a:t>[</a:t>
            </a:r>
            <a:r>
              <a:rPr lang="es-PA" sz="1600" b="1" dirty="0" err="1" smtClean="0"/>
              <a:t>complete.cases</a:t>
            </a:r>
            <a:r>
              <a:rPr lang="es-PA" sz="1600" b="1" dirty="0" smtClean="0"/>
              <a:t>(</a:t>
            </a:r>
            <a:r>
              <a:rPr lang="es-PA" sz="1600" b="1" dirty="0" err="1" smtClean="0"/>
              <a:t>FlowerPicks</a:t>
            </a:r>
            <a:r>
              <a:rPr lang="es-PA" sz="1600" b="1" dirty="0"/>
              <a:t>),]</a:t>
            </a:r>
            <a:endParaRPr lang="es-PA" sz="1600" b="1" dirty="0" smtClean="0"/>
          </a:p>
          <a:p>
            <a:endParaRPr lang="es-PA" b="1" dirty="0" smtClean="0"/>
          </a:p>
          <a:p>
            <a:endParaRPr lang="es-PA" b="1" dirty="0"/>
          </a:p>
        </p:txBody>
      </p:sp>
      <p:sp>
        <p:nvSpPr>
          <p:cNvPr id="6" name="Flecha derecha 5"/>
          <p:cNvSpPr/>
          <p:nvPr/>
        </p:nvSpPr>
        <p:spPr>
          <a:xfrm>
            <a:off x="6382016" y="3802654"/>
            <a:ext cx="1276350" cy="504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t="10926" r="82292" b="42037"/>
          <a:stretch/>
        </p:blipFill>
        <p:spPr>
          <a:xfrm>
            <a:off x="8409418" y="2093720"/>
            <a:ext cx="2830082" cy="4228475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876321" y="5539532"/>
            <a:ext cx="6432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A" sz="1400" i="1" dirty="0" smtClean="0"/>
              <a:t>5475 datos completos de un total de 5501</a:t>
            </a:r>
          </a:p>
        </p:txBody>
      </p:sp>
    </p:spTree>
    <p:extLst>
      <p:ext uri="{BB962C8B-B14F-4D97-AF65-F5344CB8AC3E}">
        <p14:creationId xmlns:p14="http://schemas.microsoft.com/office/powerpoint/2010/main" val="285186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Título"/>
          <p:cNvSpPr>
            <a:spLocks noGrp="1"/>
          </p:cNvSpPr>
          <p:nvPr>
            <p:ph type="title"/>
          </p:nvPr>
        </p:nvSpPr>
        <p:spPr>
          <a:xfrm>
            <a:off x="666572" y="0"/>
            <a:ext cx="10383139" cy="1325563"/>
          </a:xfrm>
        </p:spPr>
        <p:txBody>
          <a:bodyPr>
            <a:normAutofit/>
          </a:bodyPr>
          <a:lstStyle/>
          <a:p>
            <a:pPr algn="ctr"/>
            <a:r>
              <a:rPr lang="es-PA" sz="3200" b="1" smtClean="0">
                <a:solidFill>
                  <a:srgbClr val="701C6F"/>
                </a:solidFill>
              </a:rPr>
              <a:t>Limpieza de datos: </a:t>
            </a:r>
            <a:r>
              <a:rPr lang="es-PA" sz="3200" b="1" dirty="0" smtClean="0">
                <a:solidFill>
                  <a:srgbClr val="701C6F"/>
                </a:solidFill>
              </a:rPr>
              <a:t>extraer datos completos</a:t>
            </a:r>
            <a:endParaRPr lang="es-PA" sz="3200" b="1" dirty="0">
              <a:solidFill>
                <a:srgbClr val="701C6F"/>
              </a:solidFill>
            </a:endParaRPr>
          </a:p>
        </p:txBody>
      </p:sp>
      <p:sp>
        <p:nvSpPr>
          <p:cNvPr id="13" name="3 Marcador de contenido"/>
          <p:cNvSpPr txBox="1">
            <a:spLocks/>
          </p:cNvSpPr>
          <p:nvPr/>
        </p:nvSpPr>
        <p:spPr>
          <a:xfrm>
            <a:off x="874028" y="1180420"/>
            <a:ext cx="10773890" cy="79365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A" sz="2400" dirty="0" smtClean="0"/>
              <a:t>Si queremos conocer cuales son las observaciones con datos incompletos utilizamos </a:t>
            </a:r>
            <a:r>
              <a:rPr lang="es-PA" sz="2400" dirty="0"/>
              <a:t>la función </a:t>
            </a:r>
            <a:r>
              <a:rPr lang="es-PA" sz="2400" b="1" dirty="0" err="1" smtClean="0"/>
              <a:t>complete.cases</a:t>
            </a:r>
            <a:r>
              <a:rPr lang="es-PA" sz="2400" b="1" dirty="0" smtClean="0"/>
              <a:t>(</a:t>
            </a:r>
            <a:r>
              <a:rPr lang="es-PA" sz="2400" dirty="0" err="1" smtClean="0"/>
              <a:t>estructuraDeDatos</a:t>
            </a:r>
            <a:r>
              <a:rPr lang="es-PA" sz="2400" dirty="0" smtClean="0"/>
              <a:t>) y el signo “!” delante de la función</a:t>
            </a:r>
            <a:endParaRPr lang="es-PA" sz="1600" dirty="0"/>
          </a:p>
        </p:txBody>
      </p:sp>
      <p:sp>
        <p:nvSpPr>
          <p:cNvPr id="2" name="CuadroTexto 1"/>
          <p:cNvSpPr txBox="1"/>
          <p:nvPr/>
        </p:nvSpPr>
        <p:spPr>
          <a:xfrm>
            <a:off x="874027" y="2093720"/>
            <a:ext cx="57744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dirty="0" smtClean="0"/>
              <a:t>#Selecciona los datos in completos de </a:t>
            </a:r>
            <a:r>
              <a:rPr lang="es-PA" dirty="0" err="1" smtClean="0"/>
              <a:t>FlowerPicks</a:t>
            </a:r>
            <a:r>
              <a:rPr lang="es-PA" dirty="0" smtClean="0"/>
              <a:t> y se los asigna a nuevo data </a:t>
            </a:r>
            <a:r>
              <a:rPr lang="es-PA" dirty="0" err="1" smtClean="0"/>
              <a:t>frame</a:t>
            </a:r>
            <a:endParaRPr lang="es-PA" dirty="0"/>
          </a:p>
          <a:p>
            <a:r>
              <a:rPr lang="es-PA" sz="1600" b="1" dirty="0" err="1" smtClean="0"/>
              <a:t>FlowerCompleteNo</a:t>
            </a:r>
            <a:r>
              <a:rPr lang="es-PA" sz="1600" b="1" dirty="0" smtClean="0"/>
              <a:t>&lt;-</a:t>
            </a:r>
            <a:r>
              <a:rPr lang="es-PA" sz="1600" b="1" dirty="0" err="1" smtClean="0"/>
              <a:t>FlowerPicks</a:t>
            </a:r>
            <a:r>
              <a:rPr lang="es-PA" sz="1600" b="1" dirty="0" smtClean="0"/>
              <a:t>[!</a:t>
            </a:r>
            <a:r>
              <a:rPr lang="es-PA" sz="1600" b="1" dirty="0" err="1" smtClean="0"/>
              <a:t>complete.cases</a:t>
            </a:r>
            <a:r>
              <a:rPr lang="es-PA" sz="1600" b="1" dirty="0" smtClean="0"/>
              <a:t>(</a:t>
            </a:r>
            <a:r>
              <a:rPr lang="es-PA" sz="1600" b="1" dirty="0" err="1" smtClean="0"/>
              <a:t>FlowerPicks</a:t>
            </a:r>
            <a:r>
              <a:rPr lang="es-PA" sz="1600" b="1" dirty="0"/>
              <a:t>),]</a:t>
            </a:r>
            <a:endParaRPr lang="es-PA" sz="1600" b="1" dirty="0" smtClean="0"/>
          </a:p>
          <a:p>
            <a:endParaRPr lang="es-PA" b="1" dirty="0" smtClean="0"/>
          </a:p>
          <a:p>
            <a:endParaRPr lang="es-PA" b="1" dirty="0"/>
          </a:p>
        </p:txBody>
      </p:sp>
      <p:sp>
        <p:nvSpPr>
          <p:cNvPr id="6" name="Flecha derecha 5"/>
          <p:cNvSpPr/>
          <p:nvPr/>
        </p:nvSpPr>
        <p:spPr>
          <a:xfrm>
            <a:off x="7113640" y="3789014"/>
            <a:ext cx="1276350" cy="504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7" name="CuadroTexto 6"/>
          <p:cNvSpPr txBox="1"/>
          <p:nvPr/>
        </p:nvSpPr>
        <p:spPr>
          <a:xfrm>
            <a:off x="1812821" y="5552232"/>
            <a:ext cx="6432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A" sz="1400" i="1" dirty="0" smtClean="0"/>
              <a:t>26 datos incompletos de un total de 5501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180" t="11975" r="82501" b="40124"/>
          <a:stretch/>
        </p:blipFill>
        <p:spPr>
          <a:xfrm>
            <a:off x="8534400" y="2197100"/>
            <a:ext cx="2679700" cy="442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8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538101" y="1705924"/>
            <a:ext cx="6528987" cy="926181"/>
          </a:xfrm>
        </p:spPr>
        <p:txBody>
          <a:bodyPr>
            <a:normAutofit fontScale="90000"/>
          </a:bodyPr>
          <a:lstStyle/>
          <a:p>
            <a:pPr algn="ctr"/>
            <a:r>
              <a:rPr lang="es-PA" sz="4800" b="1" dirty="0" smtClean="0">
                <a:solidFill>
                  <a:srgbClr val="701C6F"/>
                </a:solidFill>
              </a:rPr>
              <a:t>IMPUTACIÓN DE DATOS</a:t>
            </a:r>
            <a:r>
              <a:rPr lang="es-PA" sz="4800" b="1" dirty="0">
                <a:solidFill>
                  <a:srgbClr val="701C6F"/>
                </a:solidFill>
              </a:rPr>
              <a:t/>
            </a:r>
            <a:br>
              <a:rPr lang="es-PA" sz="4800" b="1" dirty="0">
                <a:solidFill>
                  <a:srgbClr val="701C6F"/>
                </a:solidFill>
              </a:rPr>
            </a:br>
            <a:endParaRPr lang="es-PA" sz="4800" b="1" dirty="0">
              <a:solidFill>
                <a:srgbClr val="701C6F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64250" y="2420405"/>
            <a:ext cx="9676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A" dirty="0">
                <a:solidFill>
                  <a:schemeClr val="bg2">
                    <a:lumMod val="25000"/>
                  </a:schemeClr>
                </a:solidFill>
              </a:rPr>
              <a:t>T</a:t>
            </a:r>
            <a:r>
              <a:rPr lang="es-PA" dirty="0" smtClean="0">
                <a:solidFill>
                  <a:schemeClr val="bg2">
                    <a:lumMod val="25000"/>
                  </a:schemeClr>
                </a:solidFill>
              </a:rPr>
              <a:t>ratamiento </a:t>
            </a:r>
            <a:r>
              <a:rPr lang="es-PA" dirty="0">
                <a:solidFill>
                  <a:schemeClr val="bg2">
                    <a:lumMod val="25000"/>
                  </a:schemeClr>
                </a:solidFill>
              </a:rPr>
              <a:t>o sustitución de datos </a:t>
            </a:r>
            <a:r>
              <a:rPr lang="es-PA" dirty="0" smtClean="0">
                <a:solidFill>
                  <a:schemeClr val="bg2">
                    <a:lumMod val="25000"/>
                  </a:schemeClr>
                </a:solidFill>
              </a:rPr>
              <a:t>faltantes en un conjunto de datos.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A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s-PA" dirty="0">
                <a:solidFill>
                  <a:schemeClr val="bg2">
                    <a:lumMod val="25000"/>
                  </a:schemeClr>
                </a:solidFill>
              </a:rPr>
              <a:t>Se divide en dos grupos:  técnicas de imputación simples y las de imputación múltiple.</a:t>
            </a:r>
            <a:endParaRPr lang="es-PA" altLang="es-PA" dirty="0">
              <a:solidFill>
                <a:schemeClr val="bg2">
                  <a:lumMod val="25000"/>
                </a:schemeClr>
              </a:solidFill>
              <a:latin typeface="Helvetica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70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Título"/>
          <p:cNvSpPr>
            <a:spLocks noGrp="1"/>
          </p:cNvSpPr>
          <p:nvPr>
            <p:ph type="title"/>
          </p:nvPr>
        </p:nvSpPr>
        <p:spPr>
          <a:xfrm>
            <a:off x="666572" y="0"/>
            <a:ext cx="10383139" cy="1325563"/>
          </a:xfrm>
        </p:spPr>
        <p:txBody>
          <a:bodyPr>
            <a:normAutofit/>
          </a:bodyPr>
          <a:lstStyle/>
          <a:p>
            <a:pPr algn="ctr"/>
            <a:r>
              <a:rPr lang="es-PA" sz="3200" b="1" dirty="0">
                <a:solidFill>
                  <a:srgbClr val="701C6F"/>
                </a:solidFill>
              </a:rPr>
              <a:t>IMPUTACION BASADA EN LA MEDIA</a:t>
            </a:r>
            <a:endParaRPr lang="es-PA" sz="3200" b="1" dirty="0">
              <a:solidFill>
                <a:srgbClr val="701C6F"/>
              </a:solidFill>
            </a:endParaRPr>
          </a:p>
        </p:txBody>
      </p:sp>
      <p:sp>
        <p:nvSpPr>
          <p:cNvPr id="13" name="3 Marcador de contenido"/>
          <p:cNvSpPr txBox="1">
            <a:spLocks/>
          </p:cNvSpPr>
          <p:nvPr/>
        </p:nvSpPr>
        <p:spPr>
          <a:xfrm>
            <a:off x="874028" y="1180420"/>
            <a:ext cx="10773890" cy="79365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PA" sz="2400" dirty="0" smtClean="0"/>
              <a:t>La imputación de datos basada en la media, implica calcular la media de la variable con las observaciones completas y ese valor asignárselo a la  variable con valor NA.</a:t>
            </a:r>
            <a:endParaRPr lang="es-PA" sz="1600" dirty="0"/>
          </a:p>
        </p:txBody>
      </p:sp>
      <p:sp>
        <p:nvSpPr>
          <p:cNvPr id="2" name="CuadroTexto 1"/>
          <p:cNvSpPr txBox="1"/>
          <p:nvPr/>
        </p:nvSpPr>
        <p:spPr>
          <a:xfrm>
            <a:off x="874026" y="2093720"/>
            <a:ext cx="7099199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dirty="0" smtClean="0"/>
              <a:t>Las variables identificadas en </a:t>
            </a:r>
            <a:r>
              <a:rPr lang="es-PA" dirty="0" err="1" smtClean="0"/>
              <a:t>FlowerPicks</a:t>
            </a:r>
            <a:r>
              <a:rPr lang="es-PA" dirty="0" smtClean="0"/>
              <a:t> con datos NA son </a:t>
            </a:r>
            <a:r>
              <a:rPr lang="es-PA" b="1" dirty="0" smtClean="0"/>
              <a:t>Score y Time</a:t>
            </a:r>
            <a:r>
              <a:rPr lang="es-PA" dirty="0" smtClean="0"/>
              <a:t>. Si extraemos la media nos enviará error, por lo que hay que tomar en cuenta solo los valores completos.</a:t>
            </a:r>
          </a:p>
          <a:p>
            <a:r>
              <a:rPr lang="es-PA" b="1" dirty="0" smtClean="0"/>
              <a:t> </a:t>
            </a:r>
          </a:p>
          <a:p>
            <a:r>
              <a:rPr lang="es-PA" b="1" dirty="0" smtClean="0"/>
              <a:t>#valores completos de todas las variables</a:t>
            </a:r>
          </a:p>
          <a:p>
            <a:r>
              <a:rPr lang="es-PA" dirty="0" err="1"/>
              <a:t>FlowerPicks</a:t>
            </a:r>
            <a:r>
              <a:rPr lang="es-PA" dirty="0"/>
              <a:t>[</a:t>
            </a:r>
            <a:r>
              <a:rPr lang="es-PA" dirty="0" err="1"/>
              <a:t>complete.cases</a:t>
            </a:r>
            <a:r>
              <a:rPr lang="es-PA" dirty="0"/>
              <a:t>(</a:t>
            </a:r>
            <a:r>
              <a:rPr lang="es-PA" dirty="0" err="1"/>
              <a:t>FlowerPicks</a:t>
            </a:r>
            <a:r>
              <a:rPr lang="es-PA" dirty="0"/>
              <a:t>)</a:t>
            </a:r>
            <a:r>
              <a:rPr lang="es-PA" sz="2800" dirty="0">
                <a:solidFill>
                  <a:srgbClr val="C00000"/>
                </a:solidFill>
              </a:rPr>
              <a:t>,</a:t>
            </a:r>
            <a:r>
              <a:rPr lang="es-PA" dirty="0"/>
              <a:t>]</a:t>
            </a:r>
          </a:p>
          <a:p>
            <a:endParaRPr lang="es-PA" b="1" dirty="0" smtClean="0"/>
          </a:p>
          <a:p>
            <a:r>
              <a:rPr lang="es-PA" b="1" dirty="0" smtClean="0"/>
              <a:t>#valores completos de la variable Score</a:t>
            </a:r>
          </a:p>
          <a:p>
            <a:r>
              <a:rPr lang="es-PA" dirty="0" err="1"/>
              <a:t>FlowerPicks</a:t>
            </a:r>
            <a:r>
              <a:rPr lang="es-PA" dirty="0" err="1">
                <a:solidFill>
                  <a:srgbClr val="C00000"/>
                </a:solidFill>
              </a:rPr>
              <a:t>$Score</a:t>
            </a:r>
            <a:r>
              <a:rPr lang="es-PA" dirty="0"/>
              <a:t>[</a:t>
            </a:r>
            <a:r>
              <a:rPr lang="es-PA" dirty="0" err="1"/>
              <a:t>complete.cases</a:t>
            </a:r>
            <a:r>
              <a:rPr lang="es-PA" dirty="0"/>
              <a:t>(</a:t>
            </a:r>
            <a:r>
              <a:rPr lang="es-PA" dirty="0" err="1"/>
              <a:t>FlowerPicks</a:t>
            </a:r>
            <a:r>
              <a:rPr lang="es-PA" dirty="0" smtClean="0"/>
              <a:t>)]</a:t>
            </a:r>
          </a:p>
          <a:p>
            <a:endParaRPr lang="es-PA" dirty="0"/>
          </a:p>
          <a:p>
            <a:r>
              <a:rPr lang="es-PA" b="1" dirty="0" smtClean="0"/>
              <a:t>#calculo de la media de </a:t>
            </a:r>
            <a:r>
              <a:rPr lang="es-PA" b="1" dirty="0"/>
              <a:t>la variable </a:t>
            </a:r>
            <a:r>
              <a:rPr lang="es-PA" b="1" dirty="0" smtClean="0"/>
              <a:t>Score de datos completos</a:t>
            </a:r>
            <a:endParaRPr lang="es-PA" b="1" dirty="0"/>
          </a:p>
          <a:p>
            <a:r>
              <a:rPr lang="es-PA" dirty="0" err="1" smtClean="0"/>
              <a:t>mediaScorea</a:t>
            </a:r>
            <a:r>
              <a:rPr lang="es-PA" dirty="0" smtClean="0"/>
              <a:t> &lt;- mean(</a:t>
            </a:r>
            <a:r>
              <a:rPr lang="es-PA" dirty="0" err="1" smtClean="0"/>
              <a:t>FlowerPicks$Score</a:t>
            </a:r>
            <a:r>
              <a:rPr lang="es-PA" dirty="0" smtClean="0"/>
              <a:t>[</a:t>
            </a:r>
            <a:r>
              <a:rPr lang="es-PA" dirty="0" err="1" smtClean="0"/>
              <a:t>complete.cases</a:t>
            </a:r>
            <a:r>
              <a:rPr lang="es-PA" dirty="0" smtClean="0"/>
              <a:t>(</a:t>
            </a:r>
            <a:r>
              <a:rPr lang="es-PA" dirty="0" err="1" smtClean="0"/>
              <a:t>FlowerPicks</a:t>
            </a:r>
            <a:r>
              <a:rPr lang="es-PA" dirty="0" smtClean="0"/>
              <a:t>)])</a:t>
            </a:r>
            <a:endParaRPr lang="es-PA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190" t="90035" r="76350" b="6014"/>
          <a:stretch/>
        </p:blipFill>
        <p:spPr>
          <a:xfrm>
            <a:off x="7825740" y="4099021"/>
            <a:ext cx="4107543" cy="406401"/>
          </a:xfrm>
          <a:prstGeom prst="rect">
            <a:avLst/>
          </a:prstGeom>
        </p:spPr>
      </p:pic>
      <p:sp>
        <p:nvSpPr>
          <p:cNvPr id="5" name="Flecha doblada hacia arriba 4"/>
          <p:cNvSpPr/>
          <p:nvPr/>
        </p:nvSpPr>
        <p:spPr>
          <a:xfrm>
            <a:off x="7825740" y="4686300"/>
            <a:ext cx="1272540" cy="63246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49941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Título"/>
          <p:cNvSpPr>
            <a:spLocks noGrp="1"/>
          </p:cNvSpPr>
          <p:nvPr>
            <p:ph type="title"/>
          </p:nvPr>
        </p:nvSpPr>
        <p:spPr>
          <a:xfrm>
            <a:off x="666572" y="0"/>
            <a:ext cx="10383139" cy="1325563"/>
          </a:xfrm>
        </p:spPr>
        <p:txBody>
          <a:bodyPr>
            <a:normAutofit/>
          </a:bodyPr>
          <a:lstStyle/>
          <a:p>
            <a:pPr algn="ctr"/>
            <a:r>
              <a:rPr lang="es-PA" sz="3200" b="1" dirty="0">
                <a:solidFill>
                  <a:srgbClr val="701C6F"/>
                </a:solidFill>
              </a:rPr>
              <a:t>IMPUTACION BASADA EN LA MEDIA</a:t>
            </a:r>
            <a:endParaRPr lang="es-PA" sz="3200" b="1" dirty="0">
              <a:solidFill>
                <a:srgbClr val="701C6F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896886" y="1385060"/>
            <a:ext cx="70991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dirty="0" smtClean="0"/>
              <a:t>Otra forma de calcular la media de datos completos de la variable Score</a:t>
            </a:r>
          </a:p>
          <a:p>
            <a:r>
              <a:rPr lang="es-PA" b="1" dirty="0" err="1"/>
              <a:t>mediaScore</a:t>
            </a:r>
            <a:r>
              <a:rPr lang="es-PA" b="1" dirty="0"/>
              <a:t>&lt;- mean(</a:t>
            </a:r>
            <a:r>
              <a:rPr lang="es-PA" b="1" dirty="0" err="1"/>
              <a:t>FlowerPicks$Score</a:t>
            </a:r>
            <a:r>
              <a:rPr lang="es-PA" b="1" dirty="0"/>
              <a:t>, na.rm=TRUE</a:t>
            </a:r>
            <a:r>
              <a:rPr lang="es-PA" b="1" dirty="0" smtClean="0"/>
              <a:t>)</a:t>
            </a:r>
          </a:p>
          <a:p>
            <a:endParaRPr lang="es-PA" b="1" dirty="0"/>
          </a:p>
          <a:p>
            <a:r>
              <a:rPr lang="es-PA" i="1" dirty="0" smtClean="0">
                <a:solidFill>
                  <a:srgbClr val="51034F"/>
                </a:solidFill>
              </a:rPr>
              <a:t>La media es igual a 672.51.8</a:t>
            </a:r>
          </a:p>
          <a:p>
            <a:endParaRPr lang="es-PA" b="1" dirty="0"/>
          </a:p>
          <a:p>
            <a:r>
              <a:rPr lang="es-PA" dirty="0" smtClean="0"/>
              <a:t>Asignamos los valores de la media a los datos </a:t>
            </a:r>
            <a:r>
              <a:rPr lang="es-PA" dirty="0" err="1" smtClean="0"/>
              <a:t>vacios</a:t>
            </a:r>
            <a:r>
              <a:rPr lang="es-PA" dirty="0" smtClean="0"/>
              <a:t> de </a:t>
            </a:r>
            <a:r>
              <a:rPr lang="es-PA" dirty="0" err="1" smtClean="0"/>
              <a:t>FlowerPicks</a:t>
            </a:r>
            <a:r>
              <a:rPr lang="es-PA" dirty="0" smtClean="0"/>
              <a:t> variable Score, SOLAMENTE de los datos </a:t>
            </a:r>
            <a:r>
              <a:rPr lang="es-PA" dirty="0" err="1" smtClean="0"/>
              <a:t>vacios</a:t>
            </a:r>
            <a:r>
              <a:rPr lang="es-PA" dirty="0" smtClean="0"/>
              <a:t>.</a:t>
            </a:r>
          </a:p>
          <a:p>
            <a:r>
              <a:rPr lang="es-PA" b="1" dirty="0" err="1"/>
              <a:t>FlowerPicks$Score</a:t>
            </a:r>
            <a:r>
              <a:rPr lang="es-PA" b="1" dirty="0"/>
              <a:t>[is.na(</a:t>
            </a:r>
            <a:r>
              <a:rPr lang="es-PA" b="1" dirty="0" err="1"/>
              <a:t>FlowerPicks$Score</a:t>
            </a:r>
            <a:r>
              <a:rPr lang="es-PA" b="1" dirty="0"/>
              <a:t>)] &lt;- </a:t>
            </a:r>
            <a:r>
              <a:rPr lang="es-PA" b="1" dirty="0" err="1"/>
              <a:t>mediaScore</a:t>
            </a:r>
            <a:endParaRPr lang="es-PA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190" t="11869" r="81984" b="40582"/>
          <a:stretch/>
        </p:blipFill>
        <p:spPr>
          <a:xfrm>
            <a:off x="8627182" y="1231559"/>
            <a:ext cx="3077029" cy="4891315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0425869" y="3512321"/>
            <a:ext cx="623842" cy="1648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0" name="Rectángulo 9"/>
          <p:cNvSpPr/>
          <p:nvPr/>
        </p:nvSpPr>
        <p:spPr>
          <a:xfrm>
            <a:off x="10501357" y="5476429"/>
            <a:ext cx="623842" cy="1648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8" name="Flecha doblada hacia arriba 7"/>
          <p:cNvSpPr/>
          <p:nvPr/>
        </p:nvSpPr>
        <p:spPr>
          <a:xfrm rot="5400000">
            <a:off x="7144284" y="3819972"/>
            <a:ext cx="1076771" cy="145136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49390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793" t="11022" r="82302" b="40582"/>
          <a:stretch/>
        </p:blipFill>
        <p:spPr>
          <a:xfrm>
            <a:off x="8756272" y="1325563"/>
            <a:ext cx="3091543" cy="4978400"/>
          </a:xfrm>
          <a:prstGeom prst="rect">
            <a:avLst/>
          </a:prstGeom>
        </p:spPr>
      </p:pic>
      <p:sp>
        <p:nvSpPr>
          <p:cNvPr id="11" name="2 Título"/>
          <p:cNvSpPr>
            <a:spLocks noGrp="1"/>
          </p:cNvSpPr>
          <p:nvPr>
            <p:ph type="title"/>
          </p:nvPr>
        </p:nvSpPr>
        <p:spPr>
          <a:xfrm>
            <a:off x="666572" y="0"/>
            <a:ext cx="10383139" cy="1325563"/>
          </a:xfrm>
        </p:spPr>
        <p:txBody>
          <a:bodyPr>
            <a:normAutofit/>
          </a:bodyPr>
          <a:lstStyle/>
          <a:p>
            <a:pPr algn="ctr"/>
            <a:r>
              <a:rPr lang="es-PA" sz="3200" b="1" dirty="0">
                <a:solidFill>
                  <a:srgbClr val="701C6F"/>
                </a:solidFill>
              </a:rPr>
              <a:t>IMPUTACION BASADA EN LA MEDIA</a:t>
            </a:r>
            <a:endParaRPr lang="es-PA" sz="3200" b="1" dirty="0">
              <a:solidFill>
                <a:srgbClr val="701C6F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896886" y="1385060"/>
            <a:ext cx="70991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dirty="0" smtClean="0"/>
              <a:t>Otra forma de calcular la media de datos completos de la variable Time</a:t>
            </a:r>
          </a:p>
          <a:p>
            <a:r>
              <a:rPr lang="es-PA" b="1" dirty="0" err="1" smtClean="0"/>
              <a:t>mediaTime</a:t>
            </a:r>
            <a:r>
              <a:rPr lang="es-PA" b="1" dirty="0" smtClean="0"/>
              <a:t>&lt;- mean(</a:t>
            </a:r>
            <a:r>
              <a:rPr lang="es-PA" b="1" dirty="0" err="1" smtClean="0"/>
              <a:t>FlowerPicks$Time</a:t>
            </a:r>
            <a:r>
              <a:rPr lang="es-PA" b="1" dirty="0" smtClean="0"/>
              <a:t>, </a:t>
            </a:r>
            <a:r>
              <a:rPr lang="es-PA" b="1" dirty="0"/>
              <a:t>na.rm=TRUE</a:t>
            </a:r>
            <a:r>
              <a:rPr lang="es-PA" b="1" dirty="0" smtClean="0"/>
              <a:t>)</a:t>
            </a:r>
          </a:p>
          <a:p>
            <a:endParaRPr lang="es-PA" b="1" dirty="0"/>
          </a:p>
          <a:p>
            <a:r>
              <a:rPr lang="es-PA" i="1" dirty="0" smtClean="0">
                <a:solidFill>
                  <a:srgbClr val="51034F"/>
                </a:solidFill>
              </a:rPr>
              <a:t>La media es igual a 14.125</a:t>
            </a:r>
          </a:p>
          <a:p>
            <a:endParaRPr lang="es-PA" b="1" dirty="0"/>
          </a:p>
          <a:p>
            <a:r>
              <a:rPr lang="es-PA" dirty="0" smtClean="0"/>
              <a:t>Asignamos los valores de la media a los datos </a:t>
            </a:r>
            <a:r>
              <a:rPr lang="es-PA" dirty="0" err="1" smtClean="0"/>
              <a:t>vacios</a:t>
            </a:r>
            <a:r>
              <a:rPr lang="es-PA" dirty="0" smtClean="0"/>
              <a:t> de </a:t>
            </a:r>
            <a:r>
              <a:rPr lang="es-PA" dirty="0" err="1" smtClean="0"/>
              <a:t>FlowerPicks</a:t>
            </a:r>
            <a:r>
              <a:rPr lang="es-PA" dirty="0" smtClean="0"/>
              <a:t> variable Score, SOLAMENTE de los datos </a:t>
            </a:r>
            <a:r>
              <a:rPr lang="es-PA" dirty="0" err="1" smtClean="0"/>
              <a:t>vacios</a:t>
            </a:r>
            <a:r>
              <a:rPr lang="es-PA" dirty="0" smtClean="0"/>
              <a:t>.</a:t>
            </a:r>
          </a:p>
          <a:p>
            <a:r>
              <a:rPr lang="es-PA" b="1" dirty="0" err="1" smtClean="0"/>
              <a:t>FlowerPicks$Time</a:t>
            </a:r>
            <a:r>
              <a:rPr lang="es-PA" b="1" dirty="0" smtClean="0"/>
              <a:t>[is.na(</a:t>
            </a:r>
            <a:r>
              <a:rPr lang="es-PA" b="1" dirty="0" err="1" smtClean="0"/>
              <a:t>FlowerPicks$Time</a:t>
            </a:r>
            <a:r>
              <a:rPr lang="es-PA" b="1" dirty="0" smtClean="0"/>
              <a:t>)] </a:t>
            </a:r>
            <a:r>
              <a:rPr lang="es-PA" b="1" dirty="0"/>
              <a:t>&lt;- </a:t>
            </a:r>
            <a:r>
              <a:rPr lang="es-PA" b="1" dirty="0" err="1" smtClean="0"/>
              <a:t>mediaTime</a:t>
            </a:r>
            <a:endParaRPr lang="es-PA" b="1" dirty="0"/>
          </a:p>
        </p:txBody>
      </p:sp>
      <p:sp>
        <p:nvSpPr>
          <p:cNvPr id="7" name="Rectángulo 6"/>
          <p:cNvSpPr/>
          <p:nvPr/>
        </p:nvSpPr>
        <p:spPr>
          <a:xfrm>
            <a:off x="11223973" y="3153654"/>
            <a:ext cx="623842" cy="1648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0" name="Rectángulo 9"/>
          <p:cNvSpPr/>
          <p:nvPr/>
        </p:nvSpPr>
        <p:spPr>
          <a:xfrm>
            <a:off x="11223973" y="5524054"/>
            <a:ext cx="623842" cy="1648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8" name="Flecha doblada hacia arriba 7"/>
          <p:cNvSpPr/>
          <p:nvPr/>
        </p:nvSpPr>
        <p:spPr>
          <a:xfrm rot="5400000">
            <a:off x="7144284" y="3819972"/>
            <a:ext cx="1076771" cy="145136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99859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Título"/>
          <p:cNvSpPr>
            <a:spLocks noGrp="1"/>
          </p:cNvSpPr>
          <p:nvPr>
            <p:ph type="title"/>
          </p:nvPr>
        </p:nvSpPr>
        <p:spPr>
          <a:xfrm>
            <a:off x="1529666" y="358924"/>
            <a:ext cx="8840645" cy="1325563"/>
          </a:xfrm>
        </p:spPr>
        <p:txBody>
          <a:bodyPr>
            <a:normAutofit/>
          </a:bodyPr>
          <a:lstStyle/>
          <a:p>
            <a:pPr algn="ctr"/>
            <a:r>
              <a:rPr lang="es-PA" sz="3600" b="1" dirty="0" smtClean="0">
                <a:solidFill>
                  <a:srgbClr val="701C6F"/>
                </a:solidFill>
              </a:rPr>
              <a:t>Limpieza de datos</a:t>
            </a:r>
            <a:endParaRPr lang="es-PA" sz="3600" b="1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55508" y="1597582"/>
            <a:ext cx="10628244" cy="34009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A" altLang="es-PA" sz="2000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La limpieza de datos es un requisito previo para cualquier análisis y visualización de datos</a:t>
            </a:r>
            <a:r>
              <a:rPr lang="es-PA" altLang="es-PA" sz="2000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PA" altLang="es-PA" dirty="0">
              <a:solidFill>
                <a:srgbClr val="333333"/>
              </a:solidFill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A" altLang="es-PA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Si los datos no se limpian podemos encontrar los siguiente:</a:t>
            </a:r>
            <a:endParaRPr lang="es-PA" altLang="es-PA" dirty="0">
              <a:solidFill>
                <a:srgbClr val="333333"/>
              </a:solidFill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s-PA" altLang="es-PA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No se pueden utilizar </a:t>
            </a:r>
            <a:r>
              <a:rPr lang="es-PA" altLang="es-PA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los datos porque están en una forma que no se puede analizar. </a:t>
            </a:r>
            <a:r>
              <a:rPr lang="es-PA" altLang="es-PA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es-PA" altLang="es-PA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es-PA" altLang="es-PA" b="1" dirty="0" err="1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Ejm</a:t>
            </a:r>
            <a:r>
              <a:rPr lang="es-PA" altLang="es-PA" b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s-PA" altLang="es-PA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Tipo </a:t>
            </a:r>
            <a:r>
              <a:rPr lang="es-PA" altLang="es-PA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de dato </a:t>
            </a:r>
            <a:r>
              <a:rPr lang="es-PA" altLang="es-PA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incorrecto (numero en </a:t>
            </a:r>
            <a:r>
              <a:rPr lang="es-PA" altLang="es-PA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tipo </a:t>
            </a:r>
            <a:r>
              <a:rPr lang="es-PA" altLang="es-PA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carácter</a:t>
            </a:r>
            <a:r>
              <a:rPr lang="es-PA" altLang="es-PA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), datos duplicados.</a:t>
            </a:r>
            <a:endParaRPr lang="es-PA" altLang="es-PA" dirty="0">
              <a:solidFill>
                <a:srgbClr val="333333"/>
              </a:solidFill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s-PA" altLang="es-PA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Los </a:t>
            </a:r>
            <a:r>
              <a:rPr lang="es-PA" altLang="es-PA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datos contienen VALORES perdidos que impiden que las funciones a las datos no se realicen de forma correcta. </a:t>
            </a:r>
            <a:r>
              <a:rPr lang="es-PA" altLang="es-PA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es-PA" altLang="es-PA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es-PA" altLang="es-PA" b="1" dirty="0" err="1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Ejm</a:t>
            </a:r>
            <a:r>
              <a:rPr lang="es-PA" altLang="es-PA" b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s-PA" altLang="es-PA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datos </a:t>
            </a:r>
            <a:r>
              <a:rPr lang="es-PA" altLang="es-PA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vacíos </a:t>
            </a:r>
            <a:r>
              <a:rPr lang="es-PA" altLang="es-PA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es-PA" altLang="es-PA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NA)</a:t>
            </a:r>
            <a:endParaRPr lang="es-PA" altLang="es-PA" dirty="0">
              <a:solidFill>
                <a:srgbClr val="333333"/>
              </a:solidFill>
              <a:latin typeface="Helvetica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s-PA" altLang="es-PA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Los </a:t>
            </a:r>
            <a:r>
              <a:rPr lang="es-PA" altLang="es-PA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datos contiene valores erróneos o atípicos que dañan los resultados en el </a:t>
            </a:r>
            <a:r>
              <a:rPr lang="es-PA" altLang="es-PA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análisis.</a:t>
            </a:r>
            <a:br>
              <a:rPr lang="es-PA" altLang="es-PA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es-PA" altLang="es-PA" b="1" dirty="0" err="1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Ejm</a:t>
            </a:r>
            <a:r>
              <a:rPr lang="es-PA" altLang="es-PA" b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s-PA" altLang="es-PA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Datos fuera del rango.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s-PA" altLang="es-PA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Conjunto </a:t>
            </a:r>
            <a:r>
              <a:rPr lang="es-PA" altLang="es-PA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de datos demasiado grande para analizar o para </a:t>
            </a:r>
            <a:r>
              <a:rPr lang="es-PA" altLang="es-PA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manipular. </a:t>
            </a:r>
            <a:br>
              <a:rPr lang="es-PA" altLang="es-PA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</a:br>
            <a:r>
              <a:rPr lang="es-PA" altLang="es-PA" b="1" dirty="0" err="1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Ejm</a:t>
            </a:r>
            <a:r>
              <a:rPr lang="es-PA" altLang="es-PA" b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s-PA" altLang="es-PA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No se tienen la potencia </a:t>
            </a:r>
            <a:r>
              <a:rPr lang="es-PA" altLang="es-PA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computacional</a:t>
            </a:r>
            <a:endParaRPr kumimoji="0" lang="es-PA" altLang="es-PA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35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Título"/>
          <p:cNvSpPr>
            <a:spLocks noGrp="1"/>
          </p:cNvSpPr>
          <p:nvPr>
            <p:ph type="title"/>
          </p:nvPr>
        </p:nvSpPr>
        <p:spPr>
          <a:xfrm>
            <a:off x="666572" y="0"/>
            <a:ext cx="10383139" cy="1325563"/>
          </a:xfrm>
        </p:spPr>
        <p:txBody>
          <a:bodyPr>
            <a:normAutofit/>
          </a:bodyPr>
          <a:lstStyle/>
          <a:p>
            <a:pPr algn="ctr"/>
            <a:r>
              <a:rPr lang="es-PA" sz="3200" b="1" dirty="0">
                <a:solidFill>
                  <a:srgbClr val="701C6F"/>
                </a:solidFill>
              </a:rPr>
              <a:t>IMPUTACION </a:t>
            </a:r>
            <a:r>
              <a:rPr lang="es-PA" sz="3200" b="1" dirty="0" smtClean="0">
                <a:solidFill>
                  <a:srgbClr val="701C6F"/>
                </a:solidFill>
              </a:rPr>
              <a:t>ENCUBIERTA</a:t>
            </a:r>
            <a:endParaRPr lang="es-PA" sz="3200" b="1" dirty="0">
              <a:solidFill>
                <a:srgbClr val="701C6F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896886" y="1385060"/>
            <a:ext cx="79232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dirty="0" smtClean="0"/>
              <a:t>Instalar paquete zoo</a:t>
            </a:r>
          </a:p>
          <a:p>
            <a:r>
              <a:rPr lang="es-PA" dirty="0" smtClean="0"/>
              <a:t>Cargar librería zoo </a:t>
            </a:r>
          </a:p>
          <a:p>
            <a:r>
              <a:rPr lang="es-PA" b="1" dirty="0" err="1" smtClean="0"/>
              <a:t>library</a:t>
            </a:r>
            <a:r>
              <a:rPr lang="es-PA" b="1" dirty="0" smtClean="0"/>
              <a:t>(zoo)</a:t>
            </a:r>
          </a:p>
          <a:p>
            <a:endParaRPr lang="es-PA" dirty="0"/>
          </a:p>
          <a:p>
            <a:r>
              <a:rPr lang="es-PA" dirty="0" smtClean="0"/>
              <a:t>La librería zoo contiene varias funciones para hacer imputación de datos</a:t>
            </a:r>
          </a:p>
          <a:p>
            <a:r>
              <a:rPr lang="es-PA" dirty="0" err="1" smtClean="0"/>
              <a:t>na.fill</a:t>
            </a:r>
            <a:r>
              <a:rPr lang="es-PA" dirty="0" smtClean="0"/>
              <a:t>(), </a:t>
            </a:r>
            <a:r>
              <a:rPr lang="es-PA" dirty="0" err="1" smtClean="0"/>
              <a:t>na.locf</a:t>
            </a:r>
            <a:r>
              <a:rPr lang="es-PA" dirty="0" smtClean="0"/>
              <a:t>(), </a:t>
            </a:r>
            <a:r>
              <a:rPr lang="es-PA" dirty="0" err="1" smtClean="0"/>
              <a:t>na.aggregate</a:t>
            </a:r>
            <a:r>
              <a:rPr lang="es-PA" dirty="0" smtClean="0"/>
              <a:t>(), </a:t>
            </a:r>
            <a:r>
              <a:rPr lang="es-PA" dirty="0" err="1" smtClean="0"/>
              <a:t>na.approx</a:t>
            </a:r>
            <a:r>
              <a:rPr lang="es-PA" dirty="0" smtClean="0"/>
              <a:t>(), </a:t>
            </a:r>
            <a:r>
              <a:rPr lang="es-PA" dirty="0" err="1" smtClean="0"/>
              <a:t>na.spline</a:t>
            </a:r>
            <a:r>
              <a:rPr lang="es-PA" dirty="0" smtClean="0"/>
              <a:t>().</a:t>
            </a:r>
          </a:p>
          <a:p>
            <a:endParaRPr lang="es-PA" b="1" dirty="0" smtClean="0"/>
          </a:p>
          <a:p>
            <a:r>
              <a:rPr lang="es-PA" b="1" dirty="0" smtClean="0"/>
              <a:t>#a la función </a:t>
            </a:r>
            <a:r>
              <a:rPr lang="es-PA" b="1" dirty="0" err="1" smtClean="0"/>
              <a:t>na.fill</a:t>
            </a:r>
            <a:r>
              <a:rPr lang="es-PA" b="1" dirty="0" smtClean="0"/>
              <a:t> debemos darle la variable con los  DATOS COMPLETOS</a:t>
            </a:r>
          </a:p>
          <a:p>
            <a:r>
              <a:rPr lang="es-PA" dirty="0" smtClean="0"/>
              <a:t>imputacionScore0&lt;-</a:t>
            </a:r>
            <a:r>
              <a:rPr lang="es-PA" dirty="0" err="1" smtClean="0"/>
              <a:t>na.fill</a:t>
            </a:r>
            <a:r>
              <a:rPr lang="es-PA" dirty="0" smtClean="0"/>
              <a:t>(FlowerPicks2$Score</a:t>
            </a:r>
            <a:r>
              <a:rPr lang="es-PA" dirty="0"/>
              <a:t>, "</a:t>
            </a:r>
            <a:r>
              <a:rPr lang="es-PA" dirty="0" err="1"/>
              <a:t>extend</a:t>
            </a:r>
            <a:r>
              <a:rPr lang="es-PA" dirty="0" smtClean="0"/>
              <a:t>")</a:t>
            </a:r>
          </a:p>
          <a:p>
            <a:endParaRPr lang="es-PA" dirty="0"/>
          </a:p>
          <a:p>
            <a:r>
              <a:rPr lang="es-PA" dirty="0" smtClean="0"/>
              <a:t>#si deseamos conocer los datos nuevos</a:t>
            </a:r>
          </a:p>
          <a:p>
            <a:r>
              <a:rPr lang="es-PA" dirty="0" err="1"/>
              <a:t>imputacionScore</a:t>
            </a:r>
            <a:r>
              <a:rPr lang="es-PA" dirty="0"/>
              <a:t>[is.na(FlowerPicks2$Score</a:t>
            </a:r>
            <a:r>
              <a:rPr lang="es-PA" dirty="0" smtClean="0"/>
              <a:t>)]</a:t>
            </a:r>
          </a:p>
          <a:p>
            <a:endParaRPr lang="es-PA" dirty="0"/>
          </a:p>
          <a:p>
            <a:r>
              <a:rPr lang="es-PA" dirty="0" smtClean="0"/>
              <a:t>#asignar una nueva columna al </a:t>
            </a:r>
            <a:r>
              <a:rPr lang="es-PA" dirty="0" err="1" smtClean="0"/>
              <a:t>dataframe</a:t>
            </a:r>
            <a:r>
              <a:rPr lang="es-PA" dirty="0" smtClean="0"/>
              <a:t> para ver los datos completos y los que estaban </a:t>
            </a:r>
            <a:r>
              <a:rPr lang="es-PA" dirty="0" err="1" smtClean="0"/>
              <a:t>vacios</a:t>
            </a:r>
            <a:endParaRPr lang="es-PA" dirty="0"/>
          </a:p>
          <a:p>
            <a:r>
              <a:rPr lang="es-PA" b="1" dirty="0"/>
              <a:t>FlowerPicks2&lt;- </a:t>
            </a:r>
            <a:r>
              <a:rPr lang="es-PA" b="1" dirty="0" err="1"/>
              <a:t>cbind</a:t>
            </a:r>
            <a:r>
              <a:rPr lang="es-PA" b="1" dirty="0"/>
              <a:t>(FlowerPicks2,imputacionScore0</a:t>
            </a:r>
            <a:r>
              <a:rPr lang="es-PA" b="1" dirty="0" smtClean="0"/>
              <a:t>)</a:t>
            </a:r>
            <a:endParaRPr lang="es-PA" b="1" dirty="0"/>
          </a:p>
        </p:txBody>
      </p:sp>
    </p:spTree>
    <p:extLst>
      <p:ext uri="{BB962C8B-B14F-4D97-AF65-F5344CB8AC3E}">
        <p14:creationId xmlns:p14="http://schemas.microsoft.com/office/powerpoint/2010/main" val="342901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Título"/>
          <p:cNvSpPr>
            <a:spLocks noGrp="1"/>
          </p:cNvSpPr>
          <p:nvPr>
            <p:ph type="title"/>
          </p:nvPr>
        </p:nvSpPr>
        <p:spPr>
          <a:xfrm>
            <a:off x="666572" y="0"/>
            <a:ext cx="10383139" cy="1325563"/>
          </a:xfrm>
        </p:spPr>
        <p:txBody>
          <a:bodyPr>
            <a:normAutofit/>
          </a:bodyPr>
          <a:lstStyle/>
          <a:p>
            <a:pPr algn="ctr"/>
            <a:r>
              <a:rPr lang="es-PA" sz="3200" b="1" dirty="0">
                <a:solidFill>
                  <a:srgbClr val="701C6F"/>
                </a:solidFill>
              </a:rPr>
              <a:t>IMPUTACION </a:t>
            </a:r>
            <a:r>
              <a:rPr lang="es-PA" sz="3200" b="1" dirty="0" smtClean="0">
                <a:solidFill>
                  <a:srgbClr val="701C6F"/>
                </a:solidFill>
              </a:rPr>
              <a:t>ENCUBIERTA</a:t>
            </a:r>
            <a:endParaRPr lang="es-PA" sz="3200" b="1" dirty="0">
              <a:solidFill>
                <a:srgbClr val="701C6F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896886" y="1385060"/>
            <a:ext cx="792326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400" dirty="0" smtClean="0"/>
              <a:t>Otros </a:t>
            </a:r>
            <a:r>
              <a:rPr lang="es-PA" sz="1400" dirty="0" err="1" smtClean="0"/>
              <a:t>ejemlos</a:t>
            </a:r>
            <a:r>
              <a:rPr lang="es-PA" sz="1400" dirty="0" smtClean="0"/>
              <a:t> de las funciones de ZOO</a:t>
            </a:r>
          </a:p>
          <a:p>
            <a:r>
              <a:rPr lang="es-PA" sz="1400" dirty="0"/>
              <a:t>#Función genérica para reemplazar cada NA con la más reciente que no sea NA antes de </a:t>
            </a:r>
            <a:r>
              <a:rPr lang="es-PA" sz="1400" dirty="0" err="1"/>
              <a:t>ella.</a:t>
            </a:r>
            <a:r>
              <a:rPr lang="es-PA" sz="1400" b="1" dirty="0" err="1" smtClean="0"/>
              <a:t>imputacionScore</a:t>
            </a:r>
            <a:r>
              <a:rPr lang="es-PA" sz="1400" b="1" dirty="0" smtClean="0"/>
              <a:t> </a:t>
            </a:r>
            <a:r>
              <a:rPr lang="es-PA" sz="1400" b="1" dirty="0"/>
              <a:t>= </a:t>
            </a:r>
            <a:r>
              <a:rPr lang="es-PA" sz="1400" b="1" dirty="0" err="1"/>
              <a:t>na.locf</a:t>
            </a:r>
            <a:r>
              <a:rPr lang="es-PA" sz="1400" b="1" dirty="0"/>
              <a:t>(</a:t>
            </a:r>
            <a:r>
              <a:rPr lang="es-PA" sz="1400" b="1" dirty="0" err="1"/>
              <a:t>FlowerPicks$Score</a:t>
            </a:r>
            <a:r>
              <a:rPr lang="es-PA" sz="1400" b="1" dirty="0"/>
              <a:t>)</a:t>
            </a:r>
          </a:p>
          <a:p>
            <a:r>
              <a:rPr lang="es-PA" sz="1400" b="1" dirty="0" err="1" smtClean="0"/>
              <a:t>imputacionScore</a:t>
            </a:r>
            <a:r>
              <a:rPr lang="es-PA" sz="1400" b="1" dirty="0" smtClean="0"/>
              <a:t>[is.na(FlowerPicks2$Score</a:t>
            </a:r>
            <a:r>
              <a:rPr lang="es-PA" sz="1400" b="1" dirty="0"/>
              <a:t>)]</a:t>
            </a:r>
          </a:p>
          <a:p>
            <a:endParaRPr lang="es-PA" sz="1400" dirty="0"/>
          </a:p>
          <a:p>
            <a:r>
              <a:rPr lang="es-PA" sz="1400" dirty="0"/>
              <a:t>#Función genérica para reemplazar cada NA con valores agregados. Esto permite la imputación por la media </a:t>
            </a:r>
            <a:r>
              <a:rPr lang="es-PA" sz="1400" dirty="0" smtClean="0"/>
              <a:t>general.</a:t>
            </a:r>
          </a:p>
          <a:p>
            <a:r>
              <a:rPr lang="es-PA" sz="1400" b="1" dirty="0" smtClean="0"/>
              <a:t>imputacionScore2 </a:t>
            </a:r>
            <a:r>
              <a:rPr lang="es-PA" sz="1400" b="1" dirty="0"/>
              <a:t>= </a:t>
            </a:r>
            <a:r>
              <a:rPr lang="es-PA" sz="1400" b="1" dirty="0" err="1"/>
              <a:t>na.aggregate</a:t>
            </a:r>
            <a:r>
              <a:rPr lang="es-PA" sz="1400" b="1" dirty="0"/>
              <a:t>(</a:t>
            </a:r>
            <a:r>
              <a:rPr lang="es-PA" sz="1400" b="1" dirty="0" err="1"/>
              <a:t>FlowerPicks$Score</a:t>
            </a:r>
            <a:r>
              <a:rPr lang="es-PA" sz="1400" b="1" dirty="0"/>
              <a:t>)</a:t>
            </a:r>
          </a:p>
          <a:p>
            <a:r>
              <a:rPr lang="es-PA" sz="1400" b="1" dirty="0" smtClean="0"/>
              <a:t>imputacionScore2[is.na(FlowerPicks2$Score</a:t>
            </a:r>
            <a:r>
              <a:rPr lang="es-PA" sz="1400" b="1" dirty="0"/>
              <a:t>)]</a:t>
            </a:r>
          </a:p>
          <a:p>
            <a:endParaRPr lang="es-PA" sz="1400" dirty="0"/>
          </a:p>
          <a:p>
            <a:endParaRPr lang="es-PA" sz="1400" dirty="0"/>
          </a:p>
          <a:p>
            <a:r>
              <a:rPr lang="es-PA" sz="1400" dirty="0" smtClean="0"/>
              <a:t># </a:t>
            </a:r>
            <a:r>
              <a:rPr lang="es-PA" sz="1400" dirty="0"/>
              <a:t>Funciones genéricas para reemplazar cada NA con valores interpolados</a:t>
            </a:r>
            <a:r>
              <a:rPr lang="es-PA" sz="1400" dirty="0" smtClean="0"/>
              <a:t>.</a:t>
            </a:r>
          </a:p>
          <a:p>
            <a:r>
              <a:rPr lang="es-PA" sz="1400" b="1" dirty="0" smtClean="0"/>
              <a:t>imputacionScore3 </a:t>
            </a:r>
            <a:r>
              <a:rPr lang="es-PA" sz="1400" b="1" dirty="0"/>
              <a:t>= </a:t>
            </a:r>
            <a:r>
              <a:rPr lang="es-PA" sz="1400" b="1" dirty="0" err="1"/>
              <a:t>na.approx</a:t>
            </a:r>
            <a:r>
              <a:rPr lang="es-PA" sz="1400" b="1" dirty="0"/>
              <a:t>(</a:t>
            </a:r>
            <a:r>
              <a:rPr lang="es-PA" sz="1400" b="1" dirty="0" err="1"/>
              <a:t>FlowerPicks$Score</a:t>
            </a:r>
            <a:r>
              <a:rPr lang="es-PA" sz="1400" b="1" dirty="0"/>
              <a:t>)</a:t>
            </a:r>
          </a:p>
          <a:p>
            <a:r>
              <a:rPr lang="es-PA" sz="1400" b="1" dirty="0" smtClean="0"/>
              <a:t>imputacionScore3[is.na(FlowerPicks2$Score</a:t>
            </a:r>
            <a:r>
              <a:rPr lang="es-PA" sz="1400" b="1" dirty="0"/>
              <a:t>)]</a:t>
            </a:r>
          </a:p>
          <a:p>
            <a:endParaRPr lang="es-PA" sz="1400" dirty="0"/>
          </a:p>
          <a:p>
            <a:endParaRPr lang="es-PA" sz="1400" dirty="0"/>
          </a:p>
          <a:p>
            <a:r>
              <a:rPr lang="es-PA" sz="1400" dirty="0" smtClean="0"/>
              <a:t>#</a:t>
            </a:r>
            <a:r>
              <a:rPr lang="es-PA" sz="1400" dirty="0"/>
              <a:t>Funciones genéricas para reemplazar cada NA con valores interpolados.</a:t>
            </a:r>
          </a:p>
          <a:p>
            <a:r>
              <a:rPr lang="es-PA" sz="1400" b="1" dirty="0" smtClean="0"/>
              <a:t>imputacionScore4 </a:t>
            </a:r>
            <a:r>
              <a:rPr lang="es-PA" sz="1400" b="1" dirty="0"/>
              <a:t>= </a:t>
            </a:r>
            <a:r>
              <a:rPr lang="es-PA" sz="1400" b="1" dirty="0" err="1"/>
              <a:t>na.spline</a:t>
            </a:r>
            <a:r>
              <a:rPr lang="es-PA" sz="1400" b="1" dirty="0"/>
              <a:t>(</a:t>
            </a:r>
            <a:r>
              <a:rPr lang="es-PA" sz="1400" b="1" dirty="0" err="1"/>
              <a:t>FlowerPicks$Score</a:t>
            </a:r>
            <a:r>
              <a:rPr lang="es-PA" sz="1400" b="1" dirty="0"/>
              <a:t>)</a:t>
            </a:r>
          </a:p>
          <a:p>
            <a:r>
              <a:rPr lang="es-PA" sz="1400" b="1" dirty="0" smtClean="0"/>
              <a:t>imputacionScore4[is.na(FlowerPicks2$Score</a:t>
            </a:r>
            <a:r>
              <a:rPr lang="es-PA" sz="1400" b="1" dirty="0"/>
              <a:t>)]</a:t>
            </a:r>
          </a:p>
        </p:txBody>
      </p:sp>
    </p:spTree>
    <p:extLst>
      <p:ext uri="{BB962C8B-B14F-4D97-AF65-F5344CB8AC3E}">
        <p14:creationId xmlns:p14="http://schemas.microsoft.com/office/powerpoint/2010/main" val="280133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756076" y="2398133"/>
            <a:ext cx="4739754" cy="1754495"/>
          </a:xfrm>
        </p:spPr>
        <p:txBody>
          <a:bodyPr>
            <a:normAutofit/>
          </a:bodyPr>
          <a:lstStyle/>
          <a:p>
            <a:pPr algn="ctr"/>
            <a:r>
              <a:rPr lang="es-PA" sz="4800" b="1" dirty="0">
                <a:solidFill>
                  <a:srgbClr val="701C6F"/>
                </a:solidFill>
              </a:rPr>
              <a:t>MUCHAS </a:t>
            </a:r>
            <a:r>
              <a:rPr lang="es-PA" sz="4800" b="1" dirty="0" smtClean="0">
                <a:solidFill>
                  <a:srgbClr val="701C6F"/>
                </a:solidFill>
              </a:rPr>
              <a:t>GRACIAS</a:t>
            </a:r>
            <a:r>
              <a:rPr lang="es-PA" sz="4800" b="1" dirty="0">
                <a:solidFill>
                  <a:srgbClr val="701C6F"/>
                </a:solidFill>
              </a:rPr>
              <a:t/>
            </a:r>
            <a:br>
              <a:rPr lang="es-PA" sz="4800" b="1" dirty="0">
                <a:solidFill>
                  <a:srgbClr val="701C6F"/>
                </a:solidFill>
              </a:rPr>
            </a:br>
            <a:endParaRPr lang="es-PA" sz="4800" b="1" dirty="0">
              <a:solidFill>
                <a:srgbClr val="701C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28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Título"/>
          <p:cNvSpPr>
            <a:spLocks noGrp="1"/>
          </p:cNvSpPr>
          <p:nvPr>
            <p:ph type="title"/>
          </p:nvPr>
        </p:nvSpPr>
        <p:spPr>
          <a:xfrm>
            <a:off x="1582365" y="0"/>
            <a:ext cx="8840645" cy="1325563"/>
          </a:xfrm>
        </p:spPr>
        <p:txBody>
          <a:bodyPr>
            <a:normAutofit/>
          </a:bodyPr>
          <a:lstStyle/>
          <a:p>
            <a:pPr algn="ctr"/>
            <a:r>
              <a:rPr lang="es-PA" sz="3200" b="1" dirty="0" smtClean="0">
                <a:solidFill>
                  <a:srgbClr val="701C6F"/>
                </a:solidFill>
              </a:rPr>
              <a:t>Limpieza de datos: Identificar datos duplicados</a:t>
            </a:r>
            <a:endParaRPr lang="es-PA" sz="3200" b="1" dirty="0">
              <a:solidFill>
                <a:srgbClr val="701C6F"/>
              </a:solidFill>
            </a:endParaRPr>
          </a:p>
        </p:txBody>
      </p:sp>
      <p:sp>
        <p:nvSpPr>
          <p:cNvPr id="12" name="3 Marcador de contenido"/>
          <p:cNvSpPr txBox="1">
            <a:spLocks/>
          </p:cNvSpPr>
          <p:nvPr/>
        </p:nvSpPr>
        <p:spPr>
          <a:xfrm>
            <a:off x="874027" y="1080865"/>
            <a:ext cx="10746543" cy="54187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PA" sz="2400" dirty="0" smtClean="0"/>
              <a:t>Uno de los problemas más comunes en un conjunto de datos es tener observaciones duplicadas donde una fila se repite con todos sus datos iguales en otra fila</a:t>
            </a:r>
            <a:r>
              <a:rPr lang="es-PA" sz="2400" dirty="0" smtClean="0"/>
              <a:t>.</a:t>
            </a:r>
            <a:r>
              <a:rPr lang="es-PA" sz="2400" dirty="0" smtClean="0"/>
              <a:t> </a:t>
            </a:r>
            <a:endParaRPr lang="es-PA" sz="2400" dirty="0" smtClean="0"/>
          </a:p>
          <a:p>
            <a:pPr marL="0" indent="0">
              <a:buNone/>
            </a:pPr>
            <a:endParaRPr lang="es-PA" sz="24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327193"/>
              </p:ext>
            </p:extLst>
          </p:nvPr>
        </p:nvGraphicFramePr>
        <p:xfrm>
          <a:off x="3128637" y="2196262"/>
          <a:ext cx="5526828" cy="3223990"/>
        </p:xfrm>
        <a:graphic>
          <a:graphicData uri="http://schemas.openxmlformats.org/drawingml/2006/table">
            <a:tbl>
              <a:tblPr/>
              <a:tblGrid>
                <a:gridCol w="921138">
                  <a:extLst>
                    <a:ext uri="{9D8B030D-6E8A-4147-A177-3AD203B41FA5}">
                      <a16:colId xmlns:a16="http://schemas.microsoft.com/office/drawing/2014/main" val="4259547424"/>
                    </a:ext>
                  </a:extLst>
                </a:gridCol>
                <a:gridCol w="921138">
                  <a:extLst>
                    <a:ext uri="{9D8B030D-6E8A-4147-A177-3AD203B41FA5}">
                      <a16:colId xmlns:a16="http://schemas.microsoft.com/office/drawing/2014/main" val="949671819"/>
                    </a:ext>
                  </a:extLst>
                </a:gridCol>
                <a:gridCol w="921138">
                  <a:extLst>
                    <a:ext uri="{9D8B030D-6E8A-4147-A177-3AD203B41FA5}">
                      <a16:colId xmlns:a16="http://schemas.microsoft.com/office/drawing/2014/main" val="2043077704"/>
                    </a:ext>
                  </a:extLst>
                </a:gridCol>
                <a:gridCol w="921138">
                  <a:extLst>
                    <a:ext uri="{9D8B030D-6E8A-4147-A177-3AD203B41FA5}">
                      <a16:colId xmlns:a16="http://schemas.microsoft.com/office/drawing/2014/main" val="687085228"/>
                    </a:ext>
                  </a:extLst>
                </a:gridCol>
                <a:gridCol w="921138">
                  <a:extLst>
                    <a:ext uri="{9D8B030D-6E8A-4147-A177-3AD203B41FA5}">
                      <a16:colId xmlns:a16="http://schemas.microsoft.com/office/drawing/2014/main" val="3006826509"/>
                    </a:ext>
                  </a:extLst>
                </a:gridCol>
                <a:gridCol w="921138">
                  <a:extLst>
                    <a:ext uri="{9D8B030D-6E8A-4147-A177-3AD203B41FA5}">
                      <a16:colId xmlns:a16="http://schemas.microsoft.com/office/drawing/2014/main" val="2123008467"/>
                    </a:ext>
                  </a:extLst>
                </a:gridCol>
              </a:tblGrid>
              <a:tr h="230285">
                <a:tc>
                  <a:txBody>
                    <a:bodyPr/>
                    <a:lstStyle/>
                    <a:p>
                      <a:pPr algn="l" fontAlgn="b"/>
                      <a:r>
                        <a:rPr lang="es-PA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</a:t>
                      </a:r>
                    </a:p>
                  </a:txBody>
                  <a:tcPr marL="11514" marR="11514" marT="11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A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Matematicas</a:t>
                      </a:r>
                    </a:p>
                  </a:txBody>
                  <a:tcPr marL="11514" marR="11514" marT="11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A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Ciencias</a:t>
                      </a:r>
                    </a:p>
                  </a:txBody>
                  <a:tcPr marL="11514" marR="11514" marT="11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A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Espanol</a:t>
                      </a:r>
                    </a:p>
                  </a:txBody>
                  <a:tcPr marL="11514" marR="11514" marT="11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A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Historia</a:t>
                      </a:r>
                    </a:p>
                  </a:txBody>
                  <a:tcPr marL="11514" marR="11514" marT="11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A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EdFisica</a:t>
                      </a:r>
                    </a:p>
                  </a:txBody>
                  <a:tcPr marL="11514" marR="11514" marT="11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2474089"/>
                  </a:ext>
                </a:extLst>
              </a:tr>
              <a:tr h="230285">
                <a:tc>
                  <a:txBody>
                    <a:bodyPr/>
                    <a:lstStyle/>
                    <a:p>
                      <a:pPr algn="l" fontAlgn="b"/>
                      <a:r>
                        <a:rPr lang="es-PA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Carlos</a:t>
                      </a:r>
                    </a:p>
                  </a:txBody>
                  <a:tcPr marL="11514" marR="11514" marT="11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</a:t>
                      </a:r>
                    </a:p>
                  </a:txBody>
                  <a:tcPr marL="11514" marR="11514" marT="11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</a:t>
                      </a:r>
                    </a:p>
                  </a:txBody>
                  <a:tcPr marL="11514" marR="11514" marT="11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</a:t>
                      </a:r>
                    </a:p>
                  </a:txBody>
                  <a:tcPr marL="11514" marR="11514" marT="11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1514" marR="11514" marT="11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11514" marR="11514" marT="11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1722671"/>
                  </a:ext>
                </a:extLst>
              </a:tr>
              <a:tr h="230285">
                <a:tc>
                  <a:txBody>
                    <a:bodyPr/>
                    <a:lstStyle/>
                    <a:p>
                      <a:pPr algn="l" fontAlgn="b"/>
                      <a:r>
                        <a:rPr lang="es-PA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Maria</a:t>
                      </a:r>
                    </a:p>
                  </a:txBody>
                  <a:tcPr marL="11514" marR="11514" marT="11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</a:t>
                      </a:r>
                    </a:p>
                  </a:txBody>
                  <a:tcPr marL="11514" marR="11514" marT="11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11514" marR="11514" marT="11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</a:t>
                      </a:r>
                    </a:p>
                  </a:txBody>
                  <a:tcPr marL="11514" marR="11514" marT="11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1514" marR="11514" marT="11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1514" marR="11514" marT="11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2830499"/>
                  </a:ext>
                </a:extLst>
              </a:tr>
              <a:tr h="230285">
                <a:tc>
                  <a:txBody>
                    <a:bodyPr/>
                    <a:lstStyle/>
                    <a:p>
                      <a:pPr algn="l" fontAlgn="b"/>
                      <a:r>
                        <a:rPr lang="es-PA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Andres</a:t>
                      </a:r>
                    </a:p>
                  </a:txBody>
                  <a:tcPr marL="11514" marR="11514" marT="11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1514" marR="11514" marT="11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1514" marR="11514" marT="11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</a:t>
                      </a:r>
                    </a:p>
                  </a:txBody>
                  <a:tcPr marL="11514" marR="11514" marT="11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</a:t>
                      </a:r>
                    </a:p>
                  </a:txBody>
                  <a:tcPr marL="11514" marR="11514" marT="11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</a:t>
                      </a:r>
                    </a:p>
                  </a:txBody>
                  <a:tcPr marL="11514" marR="11514" marT="11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329901"/>
                  </a:ext>
                </a:extLst>
              </a:tr>
              <a:tr h="230285">
                <a:tc>
                  <a:txBody>
                    <a:bodyPr/>
                    <a:lstStyle/>
                    <a:p>
                      <a:pPr algn="l" fontAlgn="b"/>
                      <a:r>
                        <a:rPr lang="es-PA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Lucia</a:t>
                      </a:r>
                    </a:p>
                  </a:txBody>
                  <a:tcPr marL="11514" marR="11514" marT="11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1514" marR="11514" marT="11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</a:t>
                      </a:r>
                    </a:p>
                  </a:txBody>
                  <a:tcPr marL="11514" marR="11514" marT="11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</a:t>
                      </a:r>
                    </a:p>
                  </a:txBody>
                  <a:tcPr marL="11514" marR="11514" marT="11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</a:t>
                      </a:r>
                    </a:p>
                  </a:txBody>
                  <a:tcPr marL="11514" marR="11514" marT="11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1514" marR="11514" marT="11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6046235"/>
                  </a:ext>
                </a:extLst>
              </a:tr>
              <a:tr h="230285">
                <a:tc>
                  <a:txBody>
                    <a:bodyPr/>
                    <a:lstStyle/>
                    <a:p>
                      <a:pPr algn="l" fontAlgn="b"/>
                      <a:r>
                        <a:rPr lang="es-PA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Ines</a:t>
                      </a:r>
                    </a:p>
                  </a:txBody>
                  <a:tcPr marL="11514" marR="11514" marT="11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</a:t>
                      </a:r>
                    </a:p>
                  </a:txBody>
                  <a:tcPr marL="11514" marR="11514" marT="11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</a:t>
                      </a:r>
                    </a:p>
                  </a:txBody>
                  <a:tcPr marL="11514" marR="11514" marT="11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1514" marR="11514" marT="11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1514" marR="11514" marT="11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</a:t>
                      </a:r>
                    </a:p>
                  </a:txBody>
                  <a:tcPr marL="11514" marR="11514" marT="11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3983798"/>
                  </a:ext>
                </a:extLst>
              </a:tr>
              <a:tr h="230285">
                <a:tc>
                  <a:txBody>
                    <a:bodyPr/>
                    <a:lstStyle/>
                    <a:p>
                      <a:pPr algn="l" fontAlgn="b"/>
                      <a:r>
                        <a:rPr lang="es-PA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</a:t>
                      </a:r>
                    </a:p>
                  </a:txBody>
                  <a:tcPr marL="11514" marR="11514" marT="11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</a:t>
                      </a:r>
                    </a:p>
                  </a:txBody>
                  <a:tcPr marL="11514" marR="11514" marT="11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</a:t>
                      </a:r>
                    </a:p>
                  </a:txBody>
                  <a:tcPr marL="11514" marR="11514" marT="11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</a:t>
                      </a:r>
                    </a:p>
                  </a:txBody>
                  <a:tcPr marL="11514" marR="11514" marT="11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1514" marR="11514" marT="11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</a:t>
                      </a:r>
                    </a:p>
                  </a:txBody>
                  <a:tcPr marL="11514" marR="11514" marT="11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8111"/>
                  </a:ext>
                </a:extLst>
              </a:tr>
              <a:tr h="230285">
                <a:tc>
                  <a:txBody>
                    <a:bodyPr/>
                    <a:lstStyle/>
                    <a:p>
                      <a:pPr algn="l" fontAlgn="b"/>
                      <a:r>
                        <a:rPr lang="es-PA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Jose</a:t>
                      </a:r>
                    </a:p>
                  </a:txBody>
                  <a:tcPr marL="11514" marR="11514" marT="11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</a:t>
                      </a:r>
                    </a:p>
                  </a:txBody>
                  <a:tcPr marL="11514" marR="11514" marT="11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</a:t>
                      </a:r>
                    </a:p>
                  </a:txBody>
                  <a:tcPr marL="11514" marR="11514" marT="11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</a:t>
                      </a:r>
                    </a:p>
                  </a:txBody>
                  <a:tcPr marL="11514" marR="11514" marT="11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1514" marR="11514" marT="11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1514" marR="11514" marT="11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6406886"/>
                  </a:ext>
                </a:extLst>
              </a:tr>
              <a:tr h="230285">
                <a:tc>
                  <a:txBody>
                    <a:bodyPr/>
                    <a:lstStyle/>
                    <a:p>
                      <a:pPr algn="l" fontAlgn="b"/>
                      <a:r>
                        <a:rPr lang="es-PA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Pedro</a:t>
                      </a:r>
                    </a:p>
                  </a:txBody>
                  <a:tcPr marL="11514" marR="11514" marT="11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</a:t>
                      </a:r>
                    </a:p>
                  </a:txBody>
                  <a:tcPr marL="11514" marR="11514" marT="11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</a:t>
                      </a:r>
                    </a:p>
                  </a:txBody>
                  <a:tcPr marL="11514" marR="11514" marT="11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</a:t>
                      </a:r>
                    </a:p>
                  </a:txBody>
                  <a:tcPr marL="11514" marR="11514" marT="11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1514" marR="11514" marT="11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1514" marR="11514" marT="11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8564352"/>
                  </a:ext>
                </a:extLst>
              </a:tr>
              <a:tr h="230285">
                <a:tc>
                  <a:txBody>
                    <a:bodyPr/>
                    <a:lstStyle/>
                    <a:p>
                      <a:pPr algn="l" fontAlgn="b"/>
                      <a:r>
                        <a:rPr lang="es-PA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Luis</a:t>
                      </a:r>
                    </a:p>
                  </a:txBody>
                  <a:tcPr marL="11514" marR="11514" marT="11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1514" marR="11514" marT="11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</a:t>
                      </a:r>
                    </a:p>
                  </a:txBody>
                  <a:tcPr marL="11514" marR="11514" marT="11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</a:t>
                      </a:r>
                    </a:p>
                  </a:txBody>
                  <a:tcPr marL="11514" marR="11514" marT="11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1514" marR="11514" marT="11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1514" marR="11514" marT="11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4182339"/>
                  </a:ext>
                </a:extLst>
              </a:tr>
              <a:tr h="230285">
                <a:tc>
                  <a:txBody>
                    <a:bodyPr/>
                    <a:lstStyle/>
                    <a:p>
                      <a:pPr algn="l" fontAlgn="b"/>
                      <a:r>
                        <a:rPr lang="es-PA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Sonia</a:t>
                      </a:r>
                    </a:p>
                  </a:txBody>
                  <a:tcPr marL="11514" marR="11514" marT="11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1514" marR="11514" marT="11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1514" marR="11514" marT="11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</a:t>
                      </a:r>
                    </a:p>
                  </a:txBody>
                  <a:tcPr marL="11514" marR="11514" marT="11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</a:t>
                      </a:r>
                    </a:p>
                  </a:txBody>
                  <a:tcPr marL="11514" marR="11514" marT="11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</a:t>
                      </a:r>
                    </a:p>
                  </a:txBody>
                  <a:tcPr marL="11514" marR="11514" marT="11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934235"/>
                  </a:ext>
                </a:extLst>
              </a:tr>
              <a:tr h="230285">
                <a:tc>
                  <a:txBody>
                    <a:bodyPr/>
                    <a:lstStyle/>
                    <a:p>
                      <a:pPr algn="l" fontAlgn="b"/>
                      <a:r>
                        <a:rPr lang="es-PA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Carlos</a:t>
                      </a:r>
                    </a:p>
                  </a:txBody>
                  <a:tcPr marL="11514" marR="11514" marT="11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</a:t>
                      </a:r>
                    </a:p>
                  </a:txBody>
                  <a:tcPr marL="11514" marR="11514" marT="11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</a:t>
                      </a:r>
                    </a:p>
                  </a:txBody>
                  <a:tcPr marL="11514" marR="11514" marT="11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</a:t>
                      </a:r>
                    </a:p>
                  </a:txBody>
                  <a:tcPr marL="11514" marR="11514" marT="11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1514" marR="11514" marT="11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11514" marR="11514" marT="11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5291191"/>
                  </a:ext>
                </a:extLst>
              </a:tr>
              <a:tr h="230285">
                <a:tc>
                  <a:txBody>
                    <a:bodyPr/>
                    <a:lstStyle/>
                    <a:p>
                      <a:pPr algn="l" fontAlgn="b"/>
                      <a:r>
                        <a:rPr lang="es-PA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Carlos</a:t>
                      </a:r>
                    </a:p>
                  </a:txBody>
                  <a:tcPr marL="11514" marR="11514" marT="11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</a:t>
                      </a:r>
                    </a:p>
                  </a:txBody>
                  <a:tcPr marL="11514" marR="11514" marT="11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</a:t>
                      </a:r>
                    </a:p>
                  </a:txBody>
                  <a:tcPr marL="11514" marR="11514" marT="11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</a:t>
                      </a:r>
                    </a:p>
                  </a:txBody>
                  <a:tcPr marL="11514" marR="11514" marT="11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1514" marR="11514" marT="11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11514" marR="11514" marT="11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3200238"/>
                  </a:ext>
                </a:extLst>
              </a:tr>
              <a:tr h="230285">
                <a:tc>
                  <a:txBody>
                    <a:bodyPr/>
                    <a:lstStyle/>
                    <a:p>
                      <a:pPr algn="l" fontAlgn="b"/>
                      <a:r>
                        <a:rPr lang="es-PA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Maria</a:t>
                      </a:r>
                    </a:p>
                  </a:txBody>
                  <a:tcPr marL="11514" marR="11514" marT="11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</a:t>
                      </a:r>
                    </a:p>
                  </a:txBody>
                  <a:tcPr marL="11514" marR="11514" marT="11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11514" marR="11514" marT="11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</a:t>
                      </a:r>
                    </a:p>
                  </a:txBody>
                  <a:tcPr marL="11514" marR="11514" marT="11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1514" marR="11514" marT="11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A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1514" marR="11514" marT="1151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6803341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2665849" y="2461189"/>
            <a:ext cx="6067953" cy="46147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8" name="Rectángulo 7"/>
          <p:cNvSpPr/>
          <p:nvPr/>
        </p:nvSpPr>
        <p:spPr>
          <a:xfrm>
            <a:off x="2665849" y="4742917"/>
            <a:ext cx="6063406" cy="6773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cxnSp>
        <p:nvCxnSpPr>
          <p:cNvPr id="7" name="Conector recto de flecha 6"/>
          <p:cNvCxnSpPr/>
          <p:nvPr/>
        </p:nvCxnSpPr>
        <p:spPr>
          <a:xfrm flipV="1">
            <a:off x="8729255" y="3913974"/>
            <a:ext cx="1175321" cy="12755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9978366" y="3729308"/>
            <a:ext cx="20938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1600" b="1" dirty="0" smtClean="0"/>
              <a:t>Datos duplicados</a:t>
            </a:r>
          </a:p>
          <a:p>
            <a:r>
              <a:rPr lang="es-PA" sz="1600" dirty="0" smtClean="0"/>
              <a:t>Fila 11 es igual a fila 1 </a:t>
            </a:r>
          </a:p>
          <a:p>
            <a:r>
              <a:rPr lang="es-PA" sz="1600" dirty="0"/>
              <a:t>Fila </a:t>
            </a:r>
            <a:r>
              <a:rPr lang="es-PA" sz="1600" dirty="0" smtClean="0"/>
              <a:t>12 </a:t>
            </a:r>
            <a:r>
              <a:rPr lang="es-PA" sz="1600" dirty="0"/>
              <a:t>es igual a fila 1</a:t>
            </a:r>
            <a:endParaRPr lang="es-PA" sz="1600" dirty="0" smtClean="0"/>
          </a:p>
          <a:p>
            <a:r>
              <a:rPr lang="es-PA" sz="1600" dirty="0"/>
              <a:t>Fila </a:t>
            </a:r>
            <a:r>
              <a:rPr lang="es-PA" sz="1600" dirty="0" smtClean="0"/>
              <a:t>13 </a:t>
            </a:r>
            <a:r>
              <a:rPr lang="es-PA" sz="1600" dirty="0"/>
              <a:t>es igual a fila </a:t>
            </a:r>
            <a:r>
              <a:rPr lang="es-PA" sz="1600" dirty="0" smtClean="0"/>
              <a:t>2</a:t>
            </a:r>
            <a:endParaRPr lang="es-PA" sz="16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2592059" y="2470714"/>
            <a:ext cx="432713" cy="3259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A" sz="1470" dirty="0" smtClean="0"/>
              <a:t>1</a:t>
            </a:r>
          </a:p>
          <a:p>
            <a:pPr algn="r"/>
            <a:r>
              <a:rPr lang="es-PA" sz="1470" dirty="0" smtClean="0"/>
              <a:t>2</a:t>
            </a:r>
          </a:p>
          <a:p>
            <a:pPr algn="r"/>
            <a:r>
              <a:rPr lang="es-PA" sz="1470" dirty="0" smtClean="0"/>
              <a:t>3</a:t>
            </a:r>
          </a:p>
          <a:p>
            <a:pPr algn="r"/>
            <a:r>
              <a:rPr lang="es-PA" sz="1470" dirty="0" smtClean="0"/>
              <a:t>4</a:t>
            </a:r>
          </a:p>
          <a:p>
            <a:pPr algn="r"/>
            <a:r>
              <a:rPr lang="es-PA" sz="1470" dirty="0" smtClean="0"/>
              <a:t>5</a:t>
            </a:r>
          </a:p>
          <a:p>
            <a:pPr algn="r"/>
            <a:r>
              <a:rPr lang="es-PA" sz="1470" dirty="0" smtClean="0"/>
              <a:t>6</a:t>
            </a:r>
          </a:p>
          <a:p>
            <a:pPr algn="r"/>
            <a:r>
              <a:rPr lang="es-PA" sz="1470" dirty="0" smtClean="0"/>
              <a:t>7</a:t>
            </a:r>
          </a:p>
          <a:p>
            <a:pPr algn="r"/>
            <a:r>
              <a:rPr lang="es-PA" sz="1470" dirty="0" smtClean="0"/>
              <a:t>8</a:t>
            </a:r>
          </a:p>
          <a:p>
            <a:pPr algn="r"/>
            <a:r>
              <a:rPr lang="es-PA" sz="1470" dirty="0" smtClean="0"/>
              <a:t>9</a:t>
            </a:r>
          </a:p>
          <a:p>
            <a:pPr algn="r"/>
            <a:r>
              <a:rPr lang="es-PA" sz="1470" dirty="0" smtClean="0"/>
              <a:t>10</a:t>
            </a:r>
          </a:p>
          <a:p>
            <a:pPr algn="r"/>
            <a:r>
              <a:rPr lang="es-PA" sz="1470" dirty="0" smtClean="0"/>
              <a:t>11</a:t>
            </a:r>
          </a:p>
          <a:p>
            <a:pPr algn="r"/>
            <a:r>
              <a:rPr lang="es-PA" sz="1470" dirty="0" smtClean="0"/>
              <a:t>12</a:t>
            </a:r>
          </a:p>
          <a:p>
            <a:pPr algn="r"/>
            <a:r>
              <a:rPr lang="es-PA" sz="1470" dirty="0" smtClean="0"/>
              <a:t>13</a:t>
            </a:r>
          </a:p>
          <a:p>
            <a:pPr algn="r"/>
            <a:endParaRPr lang="es-PA" sz="1470" dirty="0"/>
          </a:p>
        </p:txBody>
      </p:sp>
    </p:spTree>
    <p:extLst>
      <p:ext uri="{BB962C8B-B14F-4D97-AF65-F5344CB8AC3E}">
        <p14:creationId xmlns:p14="http://schemas.microsoft.com/office/powerpoint/2010/main" val="35703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Título"/>
          <p:cNvSpPr>
            <a:spLocks noGrp="1"/>
          </p:cNvSpPr>
          <p:nvPr>
            <p:ph type="title"/>
          </p:nvPr>
        </p:nvSpPr>
        <p:spPr>
          <a:xfrm>
            <a:off x="1582365" y="0"/>
            <a:ext cx="8840645" cy="1325563"/>
          </a:xfrm>
        </p:spPr>
        <p:txBody>
          <a:bodyPr>
            <a:normAutofit/>
          </a:bodyPr>
          <a:lstStyle/>
          <a:p>
            <a:pPr algn="ctr"/>
            <a:r>
              <a:rPr lang="es-PA" sz="3200" b="1" dirty="0" smtClean="0">
                <a:solidFill>
                  <a:srgbClr val="701C6F"/>
                </a:solidFill>
              </a:rPr>
              <a:t>Limpieza de datos: Identificar datos duplicados</a:t>
            </a:r>
            <a:endParaRPr lang="es-PA" sz="3200" b="1" dirty="0">
              <a:solidFill>
                <a:srgbClr val="701C6F"/>
              </a:solidFill>
            </a:endParaRPr>
          </a:p>
        </p:txBody>
      </p:sp>
      <p:sp>
        <p:nvSpPr>
          <p:cNvPr id="12" name="3 Marcador de contenido"/>
          <p:cNvSpPr txBox="1">
            <a:spLocks/>
          </p:cNvSpPr>
          <p:nvPr/>
        </p:nvSpPr>
        <p:spPr>
          <a:xfrm>
            <a:off x="874027" y="1080865"/>
            <a:ext cx="10746543" cy="54187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PA" sz="2400" dirty="0" smtClean="0"/>
              <a:t>Para identificar los datos duplicados en R se utiliza la función:</a:t>
            </a:r>
          </a:p>
          <a:p>
            <a:pPr marL="0" indent="0">
              <a:buNone/>
            </a:pPr>
            <a:r>
              <a:rPr lang="es-PA" sz="2400" b="1" dirty="0" err="1" smtClean="0"/>
              <a:t>duplicated</a:t>
            </a:r>
            <a:r>
              <a:rPr lang="es-PA" sz="2400" dirty="0" smtClean="0"/>
              <a:t>(</a:t>
            </a:r>
            <a:r>
              <a:rPr lang="es-PA" sz="2400" i="1" dirty="0" err="1" smtClean="0"/>
              <a:t>conjuntodedatos</a:t>
            </a:r>
            <a:r>
              <a:rPr lang="es-PA" sz="2400" dirty="0" smtClean="0"/>
              <a:t>)</a:t>
            </a:r>
            <a:endParaRPr lang="es-PA" sz="2400" dirty="0"/>
          </a:p>
        </p:txBody>
      </p:sp>
      <p:sp>
        <p:nvSpPr>
          <p:cNvPr id="13" name="3 Marcador de contenido"/>
          <p:cNvSpPr txBox="1">
            <a:spLocks/>
          </p:cNvSpPr>
          <p:nvPr/>
        </p:nvSpPr>
        <p:spPr>
          <a:xfrm>
            <a:off x="874027" y="2135491"/>
            <a:ext cx="10746543" cy="54187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PA" sz="2000" b="1" dirty="0" smtClean="0"/>
              <a:t>Ejemplo:</a:t>
            </a:r>
          </a:p>
          <a:p>
            <a:pPr marL="0" indent="0">
              <a:buNone/>
            </a:pPr>
            <a:r>
              <a:rPr lang="es-PA" sz="2000" i="1" dirty="0" smtClean="0"/>
              <a:t>cargar </a:t>
            </a:r>
            <a:r>
              <a:rPr lang="es-PA" sz="2000" i="1" dirty="0"/>
              <a:t>archivo </a:t>
            </a:r>
            <a:r>
              <a:rPr lang="es-PA" sz="2000" b="1" i="1" dirty="0" smtClean="0"/>
              <a:t>EjemploEstudiantes_2.csv </a:t>
            </a:r>
            <a:r>
              <a:rPr lang="es-PA" sz="2000" i="1" dirty="0" smtClean="0"/>
              <a:t>en R</a:t>
            </a:r>
          </a:p>
          <a:p>
            <a:pPr marL="0" indent="0">
              <a:buNone/>
            </a:pPr>
            <a:endParaRPr lang="es-PA" sz="2000" i="1" dirty="0" smtClean="0"/>
          </a:p>
          <a:p>
            <a:pPr marL="0" indent="0">
              <a:buNone/>
            </a:pPr>
            <a:r>
              <a:rPr lang="es-PA" sz="2000" b="1" dirty="0" smtClean="0"/>
              <a:t># utilizar la </a:t>
            </a:r>
            <a:r>
              <a:rPr lang="es-PA" sz="2000" b="1" dirty="0" err="1" smtClean="0"/>
              <a:t>funcion</a:t>
            </a:r>
            <a:r>
              <a:rPr lang="es-PA" sz="2000" b="1" dirty="0" smtClean="0"/>
              <a:t> </a:t>
            </a:r>
            <a:r>
              <a:rPr lang="es-PA" sz="2000" b="1" dirty="0" err="1"/>
              <a:t>duplicated</a:t>
            </a:r>
            <a:r>
              <a:rPr lang="es-PA" sz="2000" b="1" dirty="0"/>
              <a:t> para identificar datos duplicados</a:t>
            </a:r>
          </a:p>
          <a:p>
            <a:pPr marL="0" indent="0">
              <a:buNone/>
            </a:pPr>
            <a:r>
              <a:rPr lang="es-PA" sz="2000" dirty="0" err="1"/>
              <a:t>duplicated</a:t>
            </a:r>
            <a:r>
              <a:rPr lang="es-PA" sz="2000" dirty="0"/>
              <a:t>(EjemploEstudiantes_2)</a:t>
            </a:r>
            <a:endParaRPr lang="es-PA" sz="2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309" t="91646" r="63691" b="6198"/>
          <a:stretch/>
        </p:blipFill>
        <p:spPr>
          <a:xfrm>
            <a:off x="942974" y="4400550"/>
            <a:ext cx="8247186" cy="28575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3" name="CuadroTexto 2"/>
          <p:cNvSpPr txBox="1"/>
          <p:nvPr/>
        </p:nvSpPr>
        <p:spPr>
          <a:xfrm>
            <a:off x="942974" y="5057775"/>
            <a:ext cx="9562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dirty="0" smtClean="0"/>
              <a:t>El resultado mostrará la respuesta en formato lógico ,TRUE si la fila está duplica y FALSE, sino lo está,</a:t>
            </a:r>
          </a:p>
          <a:p>
            <a:r>
              <a:rPr lang="es-PA" dirty="0" smtClean="0"/>
              <a:t>en este caso las filas duplicadas son las tres ultimas que corresponden a la posición 11,12 y 13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23041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Título"/>
          <p:cNvSpPr>
            <a:spLocks noGrp="1"/>
          </p:cNvSpPr>
          <p:nvPr>
            <p:ph type="title"/>
          </p:nvPr>
        </p:nvSpPr>
        <p:spPr>
          <a:xfrm>
            <a:off x="1582365" y="0"/>
            <a:ext cx="8840645" cy="1325563"/>
          </a:xfrm>
        </p:spPr>
        <p:txBody>
          <a:bodyPr>
            <a:normAutofit/>
          </a:bodyPr>
          <a:lstStyle/>
          <a:p>
            <a:pPr algn="ctr"/>
            <a:r>
              <a:rPr lang="es-PA" sz="3200" b="1" dirty="0" smtClean="0">
                <a:solidFill>
                  <a:srgbClr val="701C6F"/>
                </a:solidFill>
              </a:rPr>
              <a:t>Limpieza de datos: Identificar datos duplicados</a:t>
            </a:r>
            <a:endParaRPr lang="es-PA" sz="3200" b="1" dirty="0">
              <a:solidFill>
                <a:srgbClr val="701C6F"/>
              </a:solidFill>
            </a:endParaRPr>
          </a:p>
        </p:txBody>
      </p:sp>
      <p:sp>
        <p:nvSpPr>
          <p:cNvPr id="13" name="3 Marcador de contenido"/>
          <p:cNvSpPr txBox="1">
            <a:spLocks/>
          </p:cNvSpPr>
          <p:nvPr/>
        </p:nvSpPr>
        <p:spPr>
          <a:xfrm>
            <a:off x="874027" y="1325563"/>
            <a:ext cx="10746543" cy="54187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PA" sz="2000" b="1" dirty="0" smtClean="0"/>
              <a:t># Para mostrar el valor de cada fila duplicada debemos asignar el resultados de datos </a:t>
            </a:r>
            <a:r>
              <a:rPr lang="es-PA" sz="2000" b="1" dirty="0"/>
              <a:t>duplicados </a:t>
            </a:r>
            <a:r>
              <a:rPr lang="es-PA" sz="2000" b="1" dirty="0" smtClean="0"/>
              <a:t>a la estructura de datos “EjemploEstudiantes_2” en la posición de las filas.</a:t>
            </a:r>
          </a:p>
          <a:p>
            <a:pPr marL="0" indent="0">
              <a:buNone/>
            </a:pPr>
            <a:r>
              <a:rPr lang="es-PA" sz="2000" dirty="0" smtClean="0"/>
              <a:t>EjemploEstudiantes_2[</a:t>
            </a:r>
            <a:r>
              <a:rPr lang="es-PA" sz="2000" b="1" dirty="0" err="1" smtClean="0">
                <a:solidFill>
                  <a:srgbClr val="FF0000"/>
                </a:solidFill>
              </a:rPr>
              <a:t>duplicated</a:t>
            </a:r>
            <a:r>
              <a:rPr lang="es-PA" sz="2000" b="1" dirty="0" smtClean="0">
                <a:solidFill>
                  <a:srgbClr val="FF0000"/>
                </a:solidFill>
              </a:rPr>
              <a:t>(EjemploEstudiantes_2</a:t>
            </a:r>
            <a:r>
              <a:rPr lang="es-PA" sz="2000" b="1" dirty="0">
                <a:solidFill>
                  <a:srgbClr val="FF0000"/>
                </a:solidFill>
              </a:rPr>
              <a:t>)</a:t>
            </a:r>
            <a:r>
              <a:rPr lang="es-PA" sz="2000" dirty="0"/>
              <a:t>, ]</a:t>
            </a:r>
            <a:endParaRPr lang="es-PA" sz="2000" dirty="0"/>
          </a:p>
        </p:txBody>
      </p:sp>
      <p:sp>
        <p:nvSpPr>
          <p:cNvPr id="3" name="CuadroTexto 2"/>
          <p:cNvSpPr txBox="1"/>
          <p:nvPr/>
        </p:nvSpPr>
        <p:spPr>
          <a:xfrm>
            <a:off x="874027" y="4578804"/>
            <a:ext cx="11023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i="1" dirty="0" smtClean="0"/>
              <a:t>Se muestra cuales son las tres filas que tienen los datos duplicados, la fila con los nombres de Carlos, Carlos y María,</a:t>
            </a:r>
          </a:p>
          <a:p>
            <a:r>
              <a:rPr lang="es-PA" i="1" dirty="0" smtClean="0"/>
              <a:t>Quiere decir que la fila con los datos de Carlos tiene dos filas duplicadas.</a:t>
            </a:r>
            <a:endParaRPr lang="es-PA" i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24" t="86085" r="75238" b="5591"/>
          <a:stretch/>
        </p:blipFill>
        <p:spPr>
          <a:xfrm>
            <a:off x="1582058" y="2651126"/>
            <a:ext cx="8590458" cy="165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0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Título"/>
          <p:cNvSpPr>
            <a:spLocks noGrp="1"/>
          </p:cNvSpPr>
          <p:nvPr>
            <p:ph type="title"/>
          </p:nvPr>
        </p:nvSpPr>
        <p:spPr>
          <a:xfrm>
            <a:off x="1582365" y="0"/>
            <a:ext cx="8840645" cy="1325563"/>
          </a:xfrm>
        </p:spPr>
        <p:txBody>
          <a:bodyPr>
            <a:normAutofit/>
          </a:bodyPr>
          <a:lstStyle/>
          <a:p>
            <a:pPr algn="ctr"/>
            <a:r>
              <a:rPr lang="es-PA" sz="3200" b="1" dirty="0" smtClean="0">
                <a:solidFill>
                  <a:srgbClr val="701C6F"/>
                </a:solidFill>
              </a:rPr>
              <a:t>Limpieza de datos: Mostrar datos no duplicados</a:t>
            </a:r>
            <a:endParaRPr lang="es-PA" sz="3200" b="1" dirty="0">
              <a:solidFill>
                <a:srgbClr val="701C6F"/>
              </a:solidFill>
            </a:endParaRPr>
          </a:p>
        </p:txBody>
      </p:sp>
      <p:sp>
        <p:nvSpPr>
          <p:cNvPr id="13" name="3 Marcador de contenido"/>
          <p:cNvSpPr txBox="1">
            <a:spLocks/>
          </p:cNvSpPr>
          <p:nvPr/>
        </p:nvSpPr>
        <p:spPr>
          <a:xfrm>
            <a:off x="874027" y="1325563"/>
            <a:ext cx="10746543" cy="54187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PA" sz="2000" b="1" dirty="0" smtClean="0"/>
              <a:t>#Si queremos mostrar los datos que no están duplicados debemos invertir los </a:t>
            </a:r>
            <a:r>
              <a:rPr lang="es-PA" sz="2000" b="1" dirty="0"/>
              <a:t>resultados de </a:t>
            </a:r>
            <a:r>
              <a:rPr lang="es-PA" sz="2000" b="1" dirty="0" smtClean="0"/>
              <a:t>la función “</a:t>
            </a:r>
            <a:r>
              <a:rPr lang="es-PA" sz="2000" b="1" dirty="0" err="1" smtClean="0"/>
              <a:t>duplicated</a:t>
            </a:r>
            <a:r>
              <a:rPr lang="es-PA" sz="2000" b="1" dirty="0" smtClean="0"/>
              <a:t> “ colocando delante de está el signo o comodín “!”</a:t>
            </a:r>
            <a:endParaRPr lang="es-PA" sz="2000" b="1" dirty="0"/>
          </a:p>
          <a:p>
            <a:pPr marL="0" indent="0">
              <a:buNone/>
            </a:pPr>
            <a:r>
              <a:rPr lang="es-PA" sz="2000" dirty="0"/>
              <a:t>EjemploEstudiantes_2[</a:t>
            </a:r>
            <a:r>
              <a:rPr lang="es-PA" sz="2000" b="1" dirty="0">
                <a:solidFill>
                  <a:srgbClr val="FF0000"/>
                </a:solidFill>
              </a:rPr>
              <a:t>!</a:t>
            </a:r>
            <a:r>
              <a:rPr lang="es-PA" sz="2000" dirty="0" err="1"/>
              <a:t>duplicated</a:t>
            </a:r>
            <a:r>
              <a:rPr lang="es-PA" sz="2000" dirty="0"/>
              <a:t>(EjemploEstudiantes_2), ]</a:t>
            </a:r>
            <a:endParaRPr lang="es-PA" sz="2000" dirty="0"/>
          </a:p>
        </p:txBody>
      </p:sp>
      <p:sp>
        <p:nvSpPr>
          <p:cNvPr id="3" name="CuadroTexto 2"/>
          <p:cNvSpPr txBox="1"/>
          <p:nvPr/>
        </p:nvSpPr>
        <p:spPr>
          <a:xfrm>
            <a:off x="874027" y="5144861"/>
            <a:ext cx="9517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i="1" dirty="0" smtClean="0"/>
              <a:t>Se muestra los datos de EjemploEstudiantes_2, que no están duplicados. Los cuales son 10 registros.</a:t>
            </a:r>
            <a:endParaRPr lang="es-PA" i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45" t="76631" r="74921" b="6155"/>
          <a:stretch/>
        </p:blipFill>
        <p:spPr>
          <a:xfrm>
            <a:off x="3270987" y="2452913"/>
            <a:ext cx="6229482" cy="240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03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Título"/>
          <p:cNvSpPr>
            <a:spLocks noGrp="1"/>
          </p:cNvSpPr>
          <p:nvPr>
            <p:ph type="title"/>
          </p:nvPr>
        </p:nvSpPr>
        <p:spPr>
          <a:xfrm>
            <a:off x="1582365" y="0"/>
            <a:ext cx="9825864" cy="1325563"/>
          </a:xfrm>
        </p:spPr>
        <p:txBody>
          <a:bodyPr>
            <a:normAutofit/>
          </a:bodyPr>
          <a:lstStyle/>
          <a:p>
            <a:pPr algn="ctr"/>
            <a:r>
              <a:rPr lang="es-PA" sz="3200" b="1" dirty="0" smtClean="0">
                <a:solidFill>
                  <a:srgbClr val="701C6F"/>
                </a:solidFill>
              </a:rPr>
              <a:t>Limpieza de datos: Mostrar datos no duplicados (opcion2)</a:t>
            </a:r>
            <a:endParaRPr lang="es-PA" sz="3200" b="1" dirty="0">
              <a:solidFill>
                <a:srgbClr val="701C6F"/>
              </a:solidFill>
            </a:endParaRPr>
          </a:p>
        </p:txBody>
      </p:sp>
      <p:sp>
        <p:nvSpPr>
          <p:cNvPr id="13" name="3 Marcador de contenido"/>
          <p:cNvSpPr txBox="1">
            <a:spLocks/>
          </p:cNvSpPr>
          <p:nvPr/>
        </p:nvSpPr>
        <p:spPr>
          <a:xfrm>
            <a:off x="874027" y="1325563"/>
            <a:ext cx="10746543" cy="54187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PA" sz="2000" b="1" dirty="0" smtClean="0"/>
              <a:t>#Si lo que queremos es solo mostrar los datos no duplicados podemos usar la función </a:t>
            </a:r>
            <a:r>
              <a:rPr lang="es-PA" sz="2000" b="1" dirty="0" err="1" smtClean="0"/>
              <a:t>unique</a:t>
            </a:r>
            <a:r>
              <a:rPr lang="es-PA" sz="2000" b="1" dirty="0" smtClean="0"/>
              <a:t>()</a:t>
            </a:r>
            <a:endParaRPr lang="es-PA" sz="2000" b="1" dirty="0"/>
          </a:p>
          <a:p>
            <a:pPr marL="0" indent="0">
              <a:buNone/>
            </a:pPr>
            <a:r>
              <a:rPr lang="es-PA" sz="2000" b="1" dirty="0" err="1">
                <a:solidFill>
                  <a:srgbClr val="FF0000"/>
                </a:solidFill>
              </a:rPr>
              <a:t>unique</a:t>
            </a:r>
            <a:r>
              <a:rPr lang="es-PA" sz="2000" dirty="0"/>
              <a:t>(EjemploEstudiantes_2)</a:t>
            </a:r>
            <a:endParaRPr lang="es-PA" sz="2000" dirty="0"/>
          </a:p>
        </p:txBody>
      </p:sp>
      <p:sp>
        <p:nvSpPr>
          <p:cNvPr id="3" name="CuadroTexto 2"/>
          <p:cNvSpPr txBox="1"/>
          <p:nvPr/>
        </p:nvSpPr>
        <p:spPr>
          <a:xfrm>
            <a:off x="874027" y="5144861"/>
            <a:ext cx="9517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i="1" dirty="0" smtClean="0"/>
              <a:t>Se muestra los datos de EjemploEstudiantes_2, que no están duplicados. Los cuales son 10 registros.</a:t>
            </a:r>
            <a:endParaRPr lang="es-PA" i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45" t="76631" r="74921" b="6155"/>
          <a:stretch/>
        </p:blipFill>
        <p:spPr>
          <a:xfrm>
            <a:off x="3270987" y="2452913"/>
            <a:ext cx="6229482" cy="240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4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Título"/>
          <p:cNvSpPr>
            <a:spLocks noGrp="1"/>
          </p:cNvSpPr>
          <p:nvPr>
            <p:ph type="title"/>
          </p:nvPr>
        </p:nvSpPr>
        <p:spPr>
          <a:xfrm>
            <a:off x="1582365" y="0"/>
            <a:ext cx="9825864" cy="1325563"/>
          </a:xfrm>
        </p:spPr>
        <p:txBody>
          <a:bodyPr>
            <a:normAutofit/>
          </a:bodyPr>
          <a:lstStyle/>
          <a:p>
            <a:pPr algn="ctr"/>
            <a:r>
              <a:rPr lang="es-PA" sz="3200" b="1" dirty="0" smtClean="0">
                <a:solidFill>
                  <a:srgbClr val="701C6F"/>
                </a:solidFill>
              </a:rPr>
              <a:t>Limpieza de datos: Mostrar datos no duplicados (opcion3)</a:t>
            </a:r>
            <a:endParaRPr lang="es-PA" sz="3200" b="1" dirty="0">
              <a:solidFill>
                <a:srgbClr val="701C6F"/>
              </a:solidFill>
            </a:endParaRPr>
          </a:p>
        </p:txBody>
      </p:sp>
      <p:sp>
        <p:nvSpPr>
          <p:cNvPr id="13" name="3 Marcador de contenido"/>
          <p:cNvSpPr txBox="1">
            <a:spLocks/>
          </p:cNvSpPr>
          <p:nvPr/>
        </p:nvSpPr>
        <p:spPr>
          <a:xfrm>
            <a:off x="874027" y="1325563"/>
            <a:ext cx="10746543" cy="54187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PA" sz="2000" b="1" dirty="0" smtClean="0"/>
              <a:t>#Si lo que queremos es solo mostrar los datos no duplicados de una variable en particular podemos usar la función </a:t>
            </a:r>
            <a:r>
              <a:rPr lang="es-PA" sz="2000" b="1" dirty="0" err="1" smtClean="0"/>
              <a:t>distinct</a:t>
            </a:r>
            <a:r>
              <a:rPr lang="es-PA" sz="2000" b="1" dirty="0" smtClean="0"/>
              <a:t>() , el nombre de la estructura de datos y la variable a verificar</a:t>
            </a:r>
            <a:endParaRPr lang="es-PA" sz="2000" b="1" dirty="0"/>
          </a:p>
          <a:p>
            <a:pPr marL="0" indent="0">
              <a:buNone/>
            </a:pPr>
            <a:r>
              <a:rPr lang="es-PA" sz="2000" b="1" dirty="0" err="1">
                <a:solidFill>
                  <a:srgbClr val="FF0000"/>
                </a:solidFill>
              </a:rPr>
              <a:t>distinct</a:t>
            </a:r>
            <a:r>
              <a:rPr lang="es-PA" sz="2000" b="1" dirty="0">
                <a:solidFill>
                  <a:srgbClr val="FF0000"/>
                </a:solidFill>
              </a:rPr>
              <a:t>(</a:t>
            </a:r>
            <a:r>
              <a:rPr lang="es-PA" sz="2000" dirty="0"/>
              <a:t>EjemploEstudiantes_2,nombre</a:t>
            </a:r>
            <a:r>
              <a:rPr lang="es-PA" sz="2000" b="1" dirty="0">
                <a:solidFill>
                  <a:srgbClr val="FF0000"/>
                </a:solidFill>
              </a:rPr>
              <a:t>)</a:t>
            </a:r>
            <a:endParaRPr lang="es-PA" sz="2000" dirty="0"/>
          </a:p>
        </p:txBody>
      </p:sp>
      <p:sp>
        <p:nvSpPr>
          <p:cNvPr id="3" name="CuadroTexto 2"/>
          <p:cNvSpPr txBox="1"/>
          <p:nvPr/>
        </p:nvSpPr>
        <p:spPr>
          <a:xfrm>
            <a:off x="874027" y="5144861"/>
            <a:ext cx="8336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i="1" dirty="0" smtClean="0"/>
              <a:t>Se muestra los datos de EjemploEstudiantes_2 y solo la variable  nombre  con los datos </a:t>
            </a:r>
          </a:p>
          <a:p>
            <a:r>
              <a:rPr lang="es-PA" i="1" dirty="0" smtClean="0"/>
              <a:t>que no están duplicados. Los cuales son 10 registros.</a:t>
            </a:r>
            <a:endParaRPr lang="es-PA" i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190" t="66614" r="86112" b="15467"/>
          <a:stretch/>
        </p:blipFill>
        <p:spPr>
          <a:xfrm>
            <a:off x="4173011" y="2584491"/>
            <a:ext cx="3069618" cy="243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11316</TotalTime>
  <Words>1950</Words>
  <Application>Microsoft Office PowerPoint</Application>
  <PresentationFormat>Panorámica</PresentationFormat>
  <Paragraphs>325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Helvetica</vt:lpstr>
      <vt:lpstr>Times New Roman</vt:lpstr>
      <vt:lpstr>Tema de Office</vt:lpstr>
      <vt:lpstr> Taller de R para estadísticas Fundamentos del Lenguaje, tipo y estructura de datos</vt:lpstr>
      <vt:lpstr>Objetivo</vt:lpstr>
      <vt:lpstr>Limpieza de datos</vt:lpstr>
      <vt:lpstr>Limpieza de datos: Identificar datos duplicados</vt:lpstr>
      <vt:lpstr>Limpieza de datos: Identificar datos duplicados</vt:lpstr>
      <vt:lpstr>Limpieza de datos: Identificar datos duplicados</vt:lpstr>
      <vt:lpstr>Limpieza de datos: Mostrar datos no duplicados</vt:lpstr>
      <vt:lpstr>Limpieza de datos: Mostrar datos no duplicados (opcion2)</vt:lpstr>
      <vt:lpstr>Limpieza de datos: Mostrar datos no duplicados (opcion3)</vt:lpstr>
      <vt:lpstr>Presentación de PowerPoint</vt:lpstr>
      <vt:lpstr>Métodos simple para pérdida de datos</vt:lpstr>
      <vt:lpstr>Pérdida de datos</vt:lpstr>
      <vt:lpstr>Limpieza de datos: valores perdidos (NA)</vt:lpstr>
      <vt:lpstr>Limpieza de datos: valores perdidos (NA)</vt:lpstr>
      <vt:lpstr>Limpieza de datos: identificar variable con valores perdidos (NA)</vt:lpstr>
      <vt:lpstr>Limpieza de datos: extraer datos completos, sin valores (NA)</vt:lpstr>
      <vt:lpstr>DATOS CON “NA” que no son NA </vt:lpstr>
      <vt:lpstr>Limpieza de datos: valores perdidos no (NA)</vt:lpstr>
      <vt:lpstr>Limpieza de datos: valores perdidos no (NA)</vt:lpstr>
      <vt:lpstr>Limpieza de datos: valores perdidos no (NA)</vt:lpstr>
      <vt:lpstr>Limpieza de datos: corregir valores perdidos no (NA)</vt:lpstr>
      <vt:lpstr>LIMPIEZA DE DATOS OBSERVACIONES DE DATOS COMPLETOS</vt:lpstr>
      <vt:lpstr>Limpieza de datos: extraer datos completos</vt:lpstr>
      <vt:lpstr>Limpieza de datos: extraer datos completos</vt:lpstr>
      <vt:lpstr>Limpieza de datos: extraer datos completos</vt:lpstr>
      <vt:lpstr>IMPUTACIÓN DE DATOS </vt:lpstr>
      <vt:lpstr>IMPUTACION BASADA EN LA MEDIA</vt:lpstr>
      <vt:lpstr>IMPUTACION BASADA EN LA MEDIA</vt:lpstr>
      <vt:lpstr>IMPUTACION BASADA EN LA MEDIA</vt:lpstr>
      <vt:lpstr>IMPUTACION ENCUBIERTA</vt:lpstr>
      <vt:lpstr>IMPUTACION ENCUBIERTA</vt:lpstr>
      <vt:lpstr>MUCHAS GRACIAS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 Becas Nacionales e Internacionales</dc:title>
  <dc:creator>ciditic</dc:creator>
  <cp:lastModifiedBy>Danny Murillo</cp:lastModifiedBy>
  <cp:revision>574</cp:revision>
  <dcterms:created xsi:type="dcterms:W3CDTF">2015-06-19T02:47:23Z</dcterms:created>
  <dcterms:modified xsi:type="dcterms:W3CDTF">2019-02-27T17:42:24Z</dcterms:modified>
</cp:coreProperties>
</file>