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59" r:id="rId3"/>
    <p:sldId id="271" r:id="rId4"/>
    <p:sldId id="268" r:id="rId5"/>
    <p:sldId id="272" r:id="rId6"/>
    <p:sldId id="269" r:id="rId7"/>
    <p:sldId id="494" r:id="rId8"/>
    <p:sldId id="400" r:id="rId9"/>
    <p:sldId id="403" r:id="rId10"/>
    <p:sldId id="273" r:id="rId11"/>
    <p:sldId id="398" r:id="rId12"/>
    <p:sldId id="274" r:id="rId13"/>
    <p:sldId id="663" r:id="rId14"/>
    <p:sldId id="401" r:id="rId15"/>
    <p:sldId id="981" r:id="rId16"/>
    <p:sldId id="275" r:id="rId17"/>
    <p:sldId id="982" r:id="rId18"/>
    <p:sldId id="278" r:id="rId19"/>
    <p:sldId id="983" r:id="rId20"/>
    <p:sldId id="279" r:id="rId21"/>
    <p:sldId id="276" r:id="rId22"/>
    <p:sldId id="280" r:id="rId23"/>
    <p:sldId id="493" r:id="rId24"/>
    <p:sldId id="266" r:id="rId25"/>
    <p:sldId id="282" r:id="rId26"/>
    <p:sldId id="987" r:id="rId27"/>
    <p:sldId id="988" r:id="rId28"/>
    <p:sldId id="989" r:id="rId29"/>
    <p:sldId id="327" r:id="rId30"/>
    <p:sldId id="305" r:id="rId31"/>
    <p:sldId id="1050" r:id="rId32"/>
    <p:sldId id="1069" r:id="rId33"/>
    <p:sldId id="984" r:id="rId34"/>
    <p:sldId id="985" r:id="rId35"/>
    <p:sldId id="986" r:id="rId36"/>
    <p:sldId id="409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796"/>
    <a:srgbClr val="7092BE"/>
    <a:srgbClr val="41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Technical</c:v>
                </c:pt>
                <c:pt idx="1">
                  <c:v>Cost</c:v>
                </c:pt>
                <c:pt idx="2">
                  <c:v>Financing</c:v>
                </c:pt>
                <c:pt idx="3">
                  <c:v>Context</c:v>
                </c:pt>
                <c:pt idx="4">
                  <c:v>Schedule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D7A1-4BE0-964C-76D86D7FC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7632"/>
        <c:axId val="35879168"/>
      </c:radarChart>
      <c:catAx>
        <c:axId val="35877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879168"/>
        <c:crosses val="autoZero"/>
        <c:auto val="1"/>
        <c:lblAlgn val="ctr"/>
        <c:lblOffset val="100"/>
        <c:noMultiLvlLbl val="0"/>
      </c:catAx>
      <c:valAx>
        <c:axId val="35879168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0"/>
        <c:majorTickMark val="cross"/>
        <c:minorTickMark val="none"/>
        <c:tickLblPos val="none"/>
        <c:crossAx val="3587763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D88EF-4CE0-451D-B1BB-B8F04F3A474D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D3BF0B-F328-4E25-839E-6AD5A217878E}">
      <dgm:prSet phldrT="[Text]"/>
      <dgm:spPr>
        <a:solidFill>
          <a:srgbClr val="154DF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0" dirty="0">
              <a:latin typeface="Franklin Gothic Medium" pitchFamily="34" charset="0"/>
            </a:rPr>
            <a:t>Technical</a:t>
          </a:r>
        </a:p>
      </dgm:t>
    </dgm:pt>
    <dgm:pt modelId="{4ACB7823-83D3-4022-BB6B-32A85B13B0D3}" type="parTrans" cxnId="{96914125-442F-470B-A387-EAAC9E4BBD81}">
      <dgm:prSet/>
      <dgm:spPr/>
      <dgm:t>
        <a:bodyPr/>
        <a:lstStyle/>
        <a:p>
          <a:endParaRPr lang="en-US"/>
        </a:p>
      </dgm:t>
    </dgm:pt>
    <dgm:pt modelId="{643A1983-0CC8-4475-865E-C52030AEE808}" type="sibTrans" cxnId="{96914125-442F-470B-A387-EAAC9E4BBD8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241079E-ACC4-424F-8098-10B77D1919B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dirty="0">
              <a:latin typeface="Franklin Gothic Medium" pitchFamily="34" charset="0"/>
            </a:rPr>
            <a:t>Cost</a:t>
          </a:r>
        </a:p>
      </dgm:t>
    </dgm:pt>
    <dgm:pt modelId="{EB0F20BF-5278-4989-B276-3C629A010976}" type="parTrans" cxnId="{0FAC4B4A-D584-4123-8A0C-60E3147A6DA2}">
      <dgm:prSet/>
      <dgm:spPr/>
      <dgm:t>
        <a:bodyPr/>
        <a:lstStyle/>
        <a:p>
          <a:endParaRPr lang="en-US"/>
        </a:p>
      </dgm:t>
    </dgm:pt>
    <dgm:pt modelId="{D19CA9CC-02E2-4F60-8202-75C4A8602428}" type="sibTrans" cxnId="{0FAC4B4A-D584-4123-8A0C-60E3147A6DA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E4CCD9B-68DB-4D98-BC2A-765BB7293F5C}">
      <dgm:prSet phldrT="[Text]"/>
      <dgm:spPr>
        <a:solidFill>
          <a:srgbClr val="80C535"/>
        </a:solidFill>
      </dgm:spPr>
      <dgm:t>
        <a:bodyPr/>
        <a:lstStyle/>
        <a:p>
          <a:r>
            <a:rPr lang="en-US" b="0" dirty="0">
              <a:latin typeface="Franklin Gothic Medium" pitchFamily="34" charset="0"/>
            </a:rPr>
            <a:t>Financial</a:t>
          </a:r>
        </a:p>
      </dgm:t>
    </dgm:pt>
    <dgm:pt modelId="{7C539EF1-5401-4682-BE76-CD3E8C29DF9C}" type="parTrans" cxnId="{F826FCF9-3F32-4135-ABD2-C83629E47D0A}">
      <dgm:prSet/>
      <dgm:spPr/>
      <dgm:t>
        <a:bodyPr/>
        <a:lstStyle/>
        <a:p>
          <a:endParaRPr lang="en-US"/>
        </a:p>
      </dgm:t>
    </dgm:pt>
    <dgm:pt modelId="{B4381565-E67C-4750-ADDF-57A666C2F947}" type="sibTrans" cxnId="{F826FCF9-3F32-4135-ABD2-C83629E47D0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7176B3C-A314-4DF4-8D68-ADD85EC176B1}">
      <dgm:prSet phldrT="[Text]"/>
      <dgm:spPr/>
      <dgm:t>
        <a:bodyPr/>
        <a:lstStyle/>
        <a:p>
          <a:r>
            <a:rPr lang="en-US" b="0" dirty="0">
              <a:latin typeface="Franklin Gothic Medium" pitchFamily="34" charset="0"/>
            </a:rPr>
            <a:t>Context</a:t>
          </a:r>
        </a:p>
      </dgm:t>
    </dgm:pt>
    <dgm:pt modelId="{0FEFABAB-2B17-400C-9945-F95FC3E2EF6C}" type="parTrans" cxnId="{BB6E98A7-4385-4E1B-ACE6-12E3D6E0E125}">
      <dgm:prSet/>
      <dgm:spPr/>
      <dgm:t>
        <a:bodyPr/>
        <a:lstStyle/>
        <a:p>
          <a:endParaRPr lang="en-US"/>
        </a:p>
      </dgm:t>
    </dgm:pt>
    <dgm:pt modelId="{F562F659-3E29-4536-A106-02AFBC4A66FD}" type="sibTrans" cxnId="{BB6E98A7-4385-4E1B-ACE6-12E3D6E0E125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9B510BC-7D0D-4356-9981-45A258C33484}">
      <dgm:prSet phldrT="[Text]"/>
      <dgm:spPr/>
      <dgm:t>
        <a:bodyPr/>
        <a:lstStyle/>
        <a:p>
          <a:r>
            <a:rPr lang="en-US" b="0" dirty="0">
              <a:latin typeface="Franklin Gothic Medium" pitchFamily="34" charset="0"/>
            </a:rPr>
            <a:t>Schedule</a:t>
          </a:r>
        </a:p>
      </dgm:t>
    </dgm:pt>
    <dgm:pt modelId="{7CA9539A-FFCB-42F7-8664-90AAE99AEBDB}" type="parTrans" cxnId="{804CA264-B3BA-44C1-AD22-AB05EFE85282}">
      <dgm:prSet/>
      <dgm:spPr/>
      <dgm:t>
        <a:bodyPr/>
        <a:lstStyle/>
        <a:p>
          <a:endParaRPr lang="en-US"/>
        </a:p>
      </dgm:t>
    </dgm:pt>
    <dgm:pt modelId="{41DDB677-D065-40BC-B968-654F2B851DE5}" type="sibTrans" cxnId="{804CA264-B3BA-44C1-AD22-AB05EFE85282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04B4BA5-2A3E-48A2-864A-D6A167E84867}" type="pres">
      <dgm:prSet presAssocID="{4A9D88EF-4CE0-451D-B1BB-B8F04F3A474D}" presName="cycle" presStyleCnt="0">
        <dgm:presLayoutVars>
          <dgm:dir/>
          <dgm:resizeHandles val="exact"/>
        </dgm:presLayoutVars>
      </dgm:prSet>
      <dgm:spPr/>
    </dgm:pt>
    <dgm:pt modelId="{6F0F1E95-76D7-457C-8308-DE747E720C58}" type="pres">
      <dgm:prSet presAssocID="{14D3BF0B-F328-4E25-839E-6AD5A217878E}" presName="node" presStyleLbl="node1" presStyleIdx="0" presStyleCnt="5" custScaleX="130399" custScaleY="73434" custRadScaleRad="83332" custRadScaleInc="20279">
        <dgm:presLayoutVars>
          <dgm:bulletEnabled val="1"/>
        </dgm:presLayoutVars>
      </dgm:prSet>
      <dgm:spPr/>
    </dgm:pt>
    <dgm:pt modelId="{66F588AA-B62F-4EEE-90E2-F769607BF6D9}" type="pres">
      <dgm:prSet presAssocID="{14D3BF0B-F328-4E25-839E-6AD5A217878E}" presName="spNode" presStyleCnt="0"/>
      <dgm:spPr/>
    </dgm:pt>
    <dgm:pt modelId="{C60929A7-2564-4757-A64A-6423D0DA1141}" type="pres">
      <dgm:prSet presAssocID="{643A1983-0CC8-4475-865E-C52030AEE808}" presName="sibTrans" presStyleLbl="sibTrans1D1" presStyleIdx="0" presStyleCnt="5"/>
      <dgm:spPr/>
    </dgm:pt>
    <dgm:pt modelId="{EACCEC6A-F2CD-4B2D-8698-0A712A83C3CB}" type="pres">
      <dgm:prSet presAssocID="{A241079E-ACC4-424F-8098-10B77D1919B6}" presName="node" presStyleLbl="node1" presStyleIdx="1" presStyleCnt="5" custScaleX="130399" custScaleY="73434" custRadScaleRad="86763" custRadScaleInc="8570">
        <dgm:presLayoutVars>
          <dgm:bulletEnabled val="1"/>
        </dgm:presLayoutVars>
      </dgm:prSet>
      <dgm:spPr/>
    </dgm:pt>
    <dgm:pt modelId="{F9ACCA60-0607-467D-949B-E25598D1B39B}" type="pres">
      <dgm:prSet presAssocID="{A241079E-ACC4-424F-8098-10B77D1919B6}" presName="spNode" presStyleCnt="0"/>
      <dgm:spPr/>
    </dgm:pt>
    <dgm:pt modelId="{5D9C4260-B1F8-4C78-AE98-3294821AD8A3}" type="pres">
      <dgm:prSet presAssocID="{D19CA9CC-02E2-4F60-8202-75C4A8602428}" presName="sibTrans" presStyleLbl="sibTrans1D1" presStyleIdx="1" presStyleCnt="5"/>
      <dgm:spPr/>
    </dgm:pt>
    <dgm:pt modelId="{535875C0-BA5B-48DB-B77C-29D811DB1144}" type="pres">
      <dgm:prSet presAssocID="{3E4CCD9B-68DB-4D98-BC2A-765BB7293F5C}" presName="node" presStyleLbl="node1" presStyleIdx="2" presStyleCnt="5" custScaleX="130399" custScaleY="73434" custRadScaleRad="95777" custRadScaleInc="-40875">
        <dgm:presLayoutVars>
          <dgm:bulletEnabled val="1"/>
        </dgm:presLayoutVars>
      </dgm:prSet>
      <dgm:spPr/>
    </dgm:pt>
    <dgm:pt modelId="{3F862A9C-E2F1-45F3-98A8-DD7154C80F11}" type="pres">
      <dgm:prSet presAssocID="{3E4CCD9B-68DB-4D98-BC2A-765BB7293F5C}" presName="spNode" presStyleCnt="0"/>
      <dgm:spPr/>
    </dgm:pt>
    <dgm:pt modelId="{C461E4ED-7A05-4E3D-8C08-1E9C8D4C2B3A}" type="pres">
      <dgm:prSet presAssocID="{B4381565-E67C-4750-ADDF-57A666C2F947}" presName="sibTrans" presStyleLbl="sibTrans1D1" presStyleIdx="2" presStyleCnt="5"/>
      <dgm:spPr/>
    </dgm:pt>
    <dgm:pt modelId="{DF92406E-23BC-490E-B7D9-86B96920D22A}" type="pres">
      <dgm:prSet presAssocID="{27176B3C-A314-4DF4-8D68-ADD85EC176B1}" presName="node" presStyleLbl="node1" presStyleIdx="3" presStyleCnt="5" custScaleX="130399" custScaleY="73434" custRadScaleRad="84444" custRadScaleInc="7327">
        <dgm:presLayoutVars>
          <dgm:bulletEnabled val="1"/>
        </dgm:presLayoutVars>
      </dgm:prSet>
      <dgm:spPr/>
    </dgm:pt>
    <dgm:pt modelId="{722FF8E1-E2CC-446C-A1F7-C401CDDE7E8D}" type="pres">
      <dgm:prSet presAssocID="{27176B3C-A314-4DF4-8D68-ADD85EC176B1}" presName="spNode" presStyleCnt="0"/>
      <dgm:spPr/>
    </dgm:pt>
    <dgm:pt modelId="{72182B5F-DC2E-4332-A136-1C1D49BA4C4E}" type="pres">
      <dgm:prSet presAssocID="{F562F659-3E29-4536-A106-02AFBC4A66FD}" presName="sibTrans" presStyleLbl="sibTrans1D1" presStyleIdx="3" presStyleCnt="5"/>
      <dgm:spPr/>
    </dgm:pt>
    <dgm:pt modelId="{7448B35D-50E9-44EE-876A-9FCE5D0B4B6A}" type="pres">
      <dgm:prSet presAssocID="{39B510BC-7D0D-4356-9981-45A258C33484}" presName="node" presStyleLbl="node1" presStyleIdx="4" presStyleCnt="5" custScaleX="130399" custScaleY="73434" custRadScaleRad="84361" custRadScaleInc="-23158">
        <dgm:presLayoutVars>
          <dgm:bulletEnabled val="1"/>
        </dgm:presLayoutVars>
      </dgm:prSet>
      <dgm:spPr/>
    </dgm:pt>
    <dgm:pt modelId="{FC3793E0-78F4-40F1-B78F-7CEFCB0B802E}" type="pres">
      <dgm:prSet presAssocID="{39B510BC-7D0D-4356-9981-45A258C33484}" presName="spNode" presStyleCnt="0"/>
      <dgm:spPr/>
    </dgm:pt>
    <dgm:pt modelId="{AAA677B1-A59E-4DCA-814A-CC89EB28817A}" type="pres">
      <dgm:prSet presAssocID="{41DDB677-D065-40BC-B968-654F2B851DE5}" presName="sibTrans" presStyleLbl="sibTrans1D1" presStyleIdx="4" presStyleCnt="5"/>
      <dgm:spPr/>
    </dgm:pt>
  </dgm:ptLst>
  <dgm:cxnLst>
    <dgm:cxn modelId="{37F48B01-E9DD-41AE-B770-A5127EE289AE}" type="presOf" srcId="{3E4CCD9B-68DB-4D98-BC2A-765BB7293F5C}" destId="{535875C0-BA5B-48DB-B77C-29D811DB1144}" srcOrd="0" destOrd="0" presId="urn:microsoft.com/office/officeart/2005/8/layout/cycle6"/>
    <dgm:cxn modelId="{E9C76718-25A5-4F22-8D2B-3C49804BF7F0}" type="presOf" srcId="{39B510BC-7D0D-4356-9981-45A258C33484}" destId="{7448B35D-50E9-44EE-876A-9FCE5D0B4B6A}" srcOrd="0" destOrd="0" presId="urn:microsoft.com/office/officeart/2005/8/layout/cycle6"/>
    <dgm:cxn modelId="{59FC261A-0649-439B-8E7E-3A3AB6391D7C}" type="presOf" srcId="{F562F659-3E29-4536-A106-02AFBC4A66FD}" destId="{72182B5F-DC2E-4332-A136-1C1D49BA4C4E}" srcOrd="0" destOrd="0" presId="urn:microsoft.com/office/officeart/2005/8/layout/cycle6"/>
    <dgm:cxn modelId="{96914125-442F-470B-A387-EAAC9E4BBD81}" srcId="{4A9D88EF-4CE0-451D-B1BB-B8F04F3A474D}" destId="{14D3BF0B-F328-4E25-839E-6AD5A217878E}" srcOrd="0" destOrd="0" parTransId="{4ACB7823-83D3-4022-BB6B-32A85B13B0D3}" sibTransId="{643A1983-0CC8-4475-865E-C52030AEE808}"/>
    <dgm:cxn modelId="{F7306835-E723-4BBD-83E2-7B3E1380D973}" type="presOf" srcId="{27176B3C-A314-4DF4-8D68-ADD85EC176B1}" destId="{DF92406E-23BC-490E-B7D9-86B96920D22A}" srcOrd="0" destOrd="0" presId="urn:microsoft.com/office/officeart/2005/8/layout/cycle6"/>
    <dgm:cxn modelId="{36F5305C-3EC1-4A73-8969-DDCC51189334}" type="presOf" srcId="{14D3BF0B-F328-4E25-839E-6AD5A217878E}" destId="{6F0F1E95-76D7-457C-8308-DE747E720C58}" srcOrd="0" destOrd="0" presId="urn:microsoft.com/office/officeart/2005/8/layout/cycle6"/>
    <dgm:cxn modelId="{804CA264-B3BA-44C1-AD22-AB05EFE85282}" srcId="{4A9D88EF-4CE0-451D-B1BB-B8F04F3A474D}" destId="{39B510BC-7D0D-4356-9981-45A258C33484}" srcOrd="4" destOrd="0" parTransId="{7CA9539A-FFCB-42F7-8664-90AAE99AEBDB}" sibTransId="{41DDB677-D065-40BC-B968-654F2B851DE5}"/>
    <dgm:cxn modelId="{0FAC4B4A-D584-4123-8A0C-60E3147A6DA2}" srcId="{4A9D88EF-4CE0-451D-B1BB-B8F04F3A474D}" destId="{A241079E-ACC4-424F-8098-10B77D1919B6}" srcOrd="1" destOrd="0" parTransId="{EB0F20BF-5278-4989-B276-3C629A010976}" sibTransId="{D19CA9CC-02E2-4F60-8202-75C4A8602428}"/>
    <dgm:cxn modelId="{ADA14F50-DA6F-41C9-B82B-34649B04B3A1}" type="presOf" srcId="{D19CA9CC-02E2-4F60-8202-75C4A8602428}" destId="{5D9C4260-B1F8-4C78-AE98-3294821AD8A3}" srcOrd="0" destOrd="0" presId="urn:microsoft.com/office/officeart/2005/8/layout/cycle6"/>
    <dgm:cxn modelId="{D0EF8979-DBCE-4D02-83F1-B9F5BE2772B0}" type="presOf" srcId="{41DDB677-D065-40BC-B968-654F2B851DE5}" destId="{AAA677B1-A59E-4DCA-814A-CC89EB28817A}" srcOrd="0" destOrd="0" presId="urn:microsoft.com/office/officeart/2005/8/layout/cycle6"/>
    <dgm:cxn modelId="{76B4EE9D-2E30-4C01-BF07-6B6C8A252707}" type="presOf" srcId="{B4381565-E67C-4750-ADDF-57A666C2F947}" destId="{C461E4ED-7A05-4E3D-8C08-1E9C8D4C2B3A}" srcOrd="0" destOrd="0" presId="urn:microsoft.com/office/officeart/2005/8/layout/cycle6"/>
    <dgm:cxn modelId="{326231A6-EE28-4CB1-8DEC-2A45DCA653F7}" type="presOf" srcId="{643A1983-0CC8-4475-865E-C52030AEE808}" destId="{C60929A7-2564-4757-A64A-6423D0DA1141}" srcOrd="0" destOrd="0" presId="urn:microsoft.com/office/officeart/2005/8/layout/cycle6"/>
    <dgm:cxn modelId="{BB6E98A7-4385-4E1B-ACE6-12E3D6E0E125}" srcId="{4A9D88EF-4CE0-451D-B1BB-B8F04F3A474D}" destId="{27176B3C-A314-4DF4-8D68-ADD85EC176B1}" srcOrd="3" destOrd="0" parTransId="{0FEFABAB-2B17-400C-9945-F95FC3E2EF6C}" sibTransId="{F562F659-3E29-4536-A106-02AFBC4A66FD}"/>
    <dgm:cxn modelId="{509119CF-7065-4AFF-A1A2-FA78487B4B54}" type="presOf" srcId="{A241079E-ACC4-424F-8098-10B77D1919B6}" destId="{EACCEC6A-F2CD-4B2D-8698-0A712A83C3CB}" srcOrd="0" destOrd="0" presId="urn:microsoft.com/office/officeart/2005/8/layout/cycle6"/>
    <dgm:cxn modelId="{E04165F5-BFEA-46BC-B81E-F215DBCE2DA3}" type="presOf" srcId="{4A9D88EF-4CE0-451D-B1BB-B8F04F3A474D}" destId="{304B4BA5-2A3E-48A2-864A-D6A167E84867}" srcOrd="0" destOrd="0" presId="urn:microsoft.com/office/officeart/2005/8/layout/cycle6"/>
    <dgm:cxn modelId="{F826FCF9-3F32-4135-ABD2-C83629E47D0A}" srcId="{4A9D88EF-4CE0-451D-B1BB-B8F04F3A474D}" destId="{3E4CCD9B-68DB-4D98-BC2A-765BB7293F5C}" srcOrd="2" destOrd="0" parTransId="{7C539EF1-5401-4682-BE76-CD3E8C29DF9C}" sibTransId="{B4381565-E67C-4750-ADDF-57A666C2F947}"/>
    <dgm:cxn modelId="{A2EA650D-10DD-4FBC-BEF6-BB85E7AA6D99}" type="presParOf" srcId="{304B4BA5-2A3E-48A2-864A-D6A167E84867}" destId="{6F0F1E95-76D7-457C-8308-DE747E720C58}" srcOrd="0" destOrd="0" presId="urn:microsoft.com/office/officeart/2005/8/layout/cycle6"/>
    <dgm:cxn modelId="{AADCBBAC-E443-4BDE-A366-E215339BFAE7}" type="presParOf" srcId="{304B4BA5-2A3E-48A2-864A-D6A167E84867}" destId="{66F588AA-B62F-4EEE-90E2-F769607BF6D9}" srcOrd="1" destOrd="0" presId="urn:microsoft.com/office/officeart/2005/8/layout/cycle6"/>
    <dgm:cxn modelId="{2C496ED1-E3B4-4173-8C8F-80E71B607FA8}" type="presParOf" srcId="{304B4BA5-2A3E-48A2-864A-D6A167E84867}" destId="{C60929A7-2564-4757-A64A-6423D0DA1141}" srcOrd="2" destOrd="0" presId="urn:microsoft.com/office/officeart/2005/8/layout/cycle6"/>
    <dgm:cxn modelId="{6EBCA519-42D2-4EFA-AAEE-BC89637E936D}" type="presParOf" srcId="{304B4BA5-2A3E-48A2-864A-D6A167E84867}" destId="{EACCEC6A-F2CD-4B2D-8698-0A712A83C3CB}" srcOrd="3" destOrd="0" presId="urn:microsoft.com/office/officeart/2005/8/layout/cycle6"/>
    <dgm:cxn modelId="{3B0A99F2-D85E-4218-A3DB-859E7596588E}" type="presParOf" srcId="{304B4BA5-2A3E-48A2-864A-D6A167E84867}" destId="{F9ACCA60-0607-467D-949B-E25598D1B39B}" srcOrd="4" destOrd="0" presId="urn:microsoft.com/office/officeart/2005/8/layout/cycle6"/>
    <dgm:cxn modelId="{3FAD8144-1DC3-45F2-B5B0-9E1833F6348B}" type="presParOf" srcId="{304B4BA5-2A3E-48A2-864A-D6A167E84867}" destId="{5D9C4260-B1F8-4C78-AE98-3294821AD8A3}" srcOrd="5" destOrd="0" presId="urn:microsoft.com/office/officeart/2005/8/layout/cycle6"/>
    <dgm:cxn modelId="{BDB2EBF6-1680-44AB-823E-D6A067592F1C}" type="presParOf" srcId="{304B4BA5-2A3E-48A2-864A-D6A167E84867}" destId="{535875C0-BA5B-48DB-B77C-29D811DB1144}" srcOrd="6" destOrd="0" presId="urn:microsoft.com/office/officeart/2005/8/layout/cycle6"/>
    <dgm:cxn modelId="{B0B63CB3-3D92-415E-8A2B-D7857331D88A}" type="presParOf" srcId="{304B4BA5-2A3E-48A2-864A-D6A167E84867}" destId="{3F862A9C-E2F1-45F3-98A8-DD7154C80F11}" srcOrd="7" destOrd="0" presId="urn:microsoft.com/office/officeart/2005/8/layout/cycle6"/>
    <dgm:cxn modelId="{7B253B1F-A17A-40E9-B3FA-F7A6A8345BE9}" type="presParOf" srcId="{304B4BA5-2A3E-48A2-864A-D6A167E84867}" destId="{C461E4ED-7A05-4E3D-8C08-1E9C8D4C2B3A}" srcOrd="8" destOrd="0" presId="urn:microsoft.com/office/officeart/2005/8/layout/cycle6"/>
    <dgm:cxn modelId="{C2B9ECA5-931E-46C5-A932-7CD37C14659B}" type="presParOf" srcId="{304B4BA5-2A3E-48A2-864A-D6A167E84867}" destId="{DF92406E-23BC-490E-B7D9-86B96920D22A}" srcOrd="9" destOrd="0" presId="urn:microsoft.com/office/officeart/2005/8/layout/cycle6"/>
    <dgm:cxn modelId="{9350CE30-E350-4E00-AA33-7B1E0A0D5A22}" type="presParOf" srcId="{304B4BA5-2A3E-48A2-864A-D6A167E84867}" destId="{722FF8E1-E2CC-446C-A1F7-C401CDDE7E8D}" srcOrd="10" destOrd="0" presId="urn:microsoft.com/office/officeart/2005/8/layout/cycle6"/>
    <dgm:cxn modelId="{26F28682-3F29-429E-933A-7BFEBEC5F103}" type="presParOf" srcId="{304B4BA5-2A3E-48A2-864A-D6A167E84867}" destId="{72182B5F-DC2E-4332-A136-1C1D49BA4C4E}" srcOrd="11" destOrd="0" presId="urn:microsoft.com/office/officeart/2005/8/layout/cycle6"/>
    <dgm:cxn modelId="{171F69B5-1AB4-4DEA-9F7C-6581C870CB8A}" type="presParOf" srcId="{304B4BA5-2A3E-48A2-864A-D6A167E84867}" destId="{7448B35D-50E9-44EE-876A-9FCE5D0B4B6A}" srcOrd="12" destOrd="0" presId="urn:microsoft.com/office/officeart/2005/8/layout/cycle6"/>
    <dgm:cxn modelId="{4A80D2C2-279A-49BD-BC71-1A406289BBAB}" type="presParOf" srcId="{304B4BA5-2A3E-48A2-864A-D6A167E84867}" destId="{FC3793E0-78F4-40F1-B78F-7CEFCB0B802E}" srcOrd="13" destOrd="0" presId="urn:microsoft.com/office/officeart/2005/8/layout/cycle6"/>
    <dgm:cxn modelId="{4EB4DF64-C992-4C4C-8936-230729F38D86}" type="presParOf" srcId="{304B4BA5-2A3E-48A2-864A-D6A167E84867}" destId="{AAA677B1-A59E-4DCA-814A-CC89EB28817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F1E95-76D7-457C-8308-DE747E720C58}">
      <dsp:nvSpPr>
        <dsp:cNvPr id="0" name=""/>
        <dsp:cNvSpPr/>
      </dsp:nvSpPr>
      <dsp:spPr>
        <a:xfrm>
          <a:off x="1083734" y="762250"/>
          <a:ext cx="1202266" cy="440085"/>
        </a:xfrm>
        <a:prstGeom prst="roundRect">
          <a:avLst/>
        </a:prstGeom>
        <a:solidFill>
          <a:srgbClr val="154DFF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Franklin Gothic Medium" pitchFamily="34" charset="0"/>
            </a:rPr>
            <a:t>Technical</a:t>
          </a:r>
        </a:p>
      </dsp:txBody>
      <dsp:txXfrm>
        <a:off x="1105217" y="783733"/>
        <a:ext cx="1159300" cy="397119"/>
      </dsp:txXfrm>
    </dsp:sp>
    <dsp:sp modelId="{C60929A7-2564-4757-A64A-6423D0DA1141}">
      <dsp:nvSpPr>
        <dsp:cNvPr id="0" name=""/>
        <dsp:cNvSpPr/>
      </dsp:nvSpPr>
      <dsp:spPr>
        <a:xfrm>
          <a:off x="350124" y="989103"/>
          <a:ext cx="2395094" cy="2395094"/>
        </a:xfrm>
        <a:custGeom>
          <a:avLst/>
          <a:gdLst/>
          <a:ahLst/>
          <a:cxnLst/>
          <a:rect l="0" t="0" r="0" b="0"/>
          <a:pathLst>
            <a:path>
              <a:moveTo>
                <a:pt x="1882811" y="215441"/>
              </a:moveTo>
              <a:arcTo wR="1197547" hR="1197547" stAng="18294326" swAng="1093361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CEC6A-F2CD-4B2D-8698-0A712A83C3CB}">
      <dsp:nvSpPr>
        <dsp:cNvPr id="0" name=""/>
        <dsp:cNvSpPr/>
      </dsp:nvSpPr>
      <dsp:spPr>
        <a:xfrm>
          <a:off x="1998127" y="1471187"/>
          <a:ext cx="1202266" cy="440085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Franklin Gothic Medium" pitchFamily="34" charset="0"/>
            </a:rPr>
            <a:t>Cost</a:t>
          </a:r>
        </a:p>
      </dsp:txBody>
      <dsp:txXfrm>
        <a:off x="2019610" y="1492670"/>
        <a:ext cx="1159300" cy="397119"/>
      </dsp:txXfrm>
    </dsp:sp>
    <dsp:sp modelId="{5D9C4260-B1F8-4C78-AE98-3294821AD8A3}">
      <dsp:nvSpPr>
        <dsp:cNvPr id="0" name=""/>
        <dsp:cNvSpPr/>
      </dsp:nvSpPr>
      <dsp:spPr>
        <a:xfrm>
          <a:off x="266036" y="952082"/>
          <a:ext cx="2395094" cy="2395094"/>
        </a:xfrm>
        <a:custGeom>
          <a:avLst/>
          <a:gdLst/>
          <a:ahLst/>
          <a:cxnLst/>
          <a:rect l="0" t="0" r="0" b="0"/>
          <a:pathLst>
            <a:path>
              <a:moveTo>
                <a:pt x="2372403" y="965529"/>
              </a:moveTo>
              <a:arcTo wR="1197547" hR="1197547" stAng="20929719" swAng="1842148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875C0-BA5B-48DB-B77C-29D811DB1144}">
      <dsp:nvSpPr>
        <dsp:cNvPr id="0" name=""/>
        <dsp:cNvSpPr/>
      </dsp:nvSpPr>
      <dsp:spPr>
        <a:xfrm>
          <a:off x="1821484" y="2556079"/>
          <a:ext cx="1202266" cy="440085"/>
        </a:xfrm>
        <a:prstGeom prst="roundRect">
          <a:avLst/>
        </a:prstGeom>
        <a:solidFill>
          <a:srgbClr val="80C5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Franklin Gothic Medium" pitchFamily="34" charset="0"/>
            </a:rPr>
            <a:t>Financial</a:t>
          </a:r>
        </a:p>
      </dsp:txBody>
      <dsp:txXfrm>
        <a:off x="1842967" y="2577562"/>
        <a:ext cx="1159300" cy="397119"/>
      </dsp:txXfrm>
    </dsp:sp>
    <dsp:sp modelId="{C461E4ED-7A05-4E3D-8C08-1E9C8D4C2B3A}">
      <dsp:nvSpPr>
        <dsp:cNvPr id="0" name=""/>
        <dsp:cNvSpPr/>
      </dsp:nvSpPr>
      <dsp:spPr>
        <a:xfrm>
          <a:off x="674433" y="628248"/>
          <a:ext cx="2395094" cy="2395094"/>
        </a:xfrm>
        <a:custGeom>
          <a:avLst/>
          <a:gdLst/>
          <a:ahLst/>
          <a:cxnLst/>
          <a:rect l="0" t="0" r="0" b="0"/>
          <a:pathLst>
            <a:path>
              <a:moveTo>
                <a:pt x="1445912" y="2369056"/>
              </a:moveTo>
              <a:arcTo wR="1197547" hR="1197547" stAng="4681815" swAng="1543058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2406E-23BC-490E-B7D9-86B96920D22A}">
      <dsp:nvSpPr>
        <dsp:cNvPr id="0" name=""/>
        <dsp:cNvSpPr/>
      </dsp:nvSpPr>
      <dsp:spPr>
        <a:xfrm>
          <a:off x="379839" y="2556090"/>
          <a:ext cx="1202266" cy="44008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Franklin Gothic Medium" pitchFamily="34" charset="0"/>
            </a:rPr>
            <a:t>Context</a:t>
          </a:r>
        </a:p>
      </dsp:txBody>
      <dsp:txXfrm>
        <a:off x="401322" y="2577573"/>
        <a:ext cx="1159300" cy="397119"/>
      </dsp:txXfrm>
    </dsp:sp>
    <dsp:sp modelId="{72182B5F-DC2E-4332-A136-1C1D49BA4C4E}">
      <dsp:nvSpPr>
        <dsp:cNvPr id="0" name=""/>
        <dsp:cNvSpPr/>
      </dsp:nvSpPr>
      <dsp:spPr>
        <a:xfrm>
          <a:off x="588481" y="722388"/>
          <a:ext cx="2395094" cy="2395094"/>
        </a:xfrm>
        <a:custGeom>
          <a:avLst/>
          <a:gdLst/>
          <a:ahLst/>
          <a:cxnLst/>
          <a:rect l="0" t="0" r="0" b="0"/>
          <a:pathLst>
            <a:path>
              <a:moveTo>
                <a:pt x="179740" y="1828569"/>
              </a:moveTo>
              <a:arcTo wR="1197547" hR="1197547" stAng="8892108" swAng="1720862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8B35D-50E9-44EE-876A-9FCE5D0B4B6A}">
      <dsp:nvSpPr>
        <dsp:cNvPr id="0" name=""/>
        <dsp:cNvSpPr/>
      </dsp:nvSpPr>
      <dsp:spPr>
        <a:xfrm>
          <a:off x="12531" y="1538928"/>
          <a:ext cx="1202266" cy="4400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Franklin Gothic Medium" pitchFamily="34" charset="0"/>
            </a:rPr>
            <a:t>Schedule</a:t>
          </a:r>
        </a:p>
      </dsp:txBody>
      <dsp:txXfrm>
        <a:off x="34014" y="1560411"/>
        <a:ext cx="1159300" cy="397119"/>
      </dsp:txXfrm>
    </dsp:sp>
    <dsp:sp modelId="{AAA677B1-A59E-4DCA-814A-CC89EB28817A}">
      <dsp:nvSpPr>
        <dsp:cNvPr id="0" name=""/>
        <dsp:cNvSpPr/>
      </dsp:nvSpPr>
      <dsp:spPr>
        <a:xfrm>
          <a:off x="533504" y="932707"/>
          <a:ext cx="2395094" cy="2395094"/>
        </a:xfrm>
        <a:custGeom>
          <a:avLst/>
          <a:gdLst/>
          <a:ahLst/>
          <a:cxnLst/>
          <a:rect l="0" t="0" r="0" b="0"/>
          <a:pathLst>
            <a:path>
              <a:moveTo>
                <a:pt x="159018" y="601243"/>
              </a:moveTo>
              <a:arcTo wR="1197547" hR="1197547" stAng="12591818" swAng="1628521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F68C2-33A0-4E3C-BEF3-3F71A4965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DD0AE-CA3D-47CE-9E66-D069185AE3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7AE95-3D27-4A89-8F8E-6FD0B9ACD4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BC49F-D164-4FC1-966F-64C58D5AE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3D2F11-786D-4D29-B541-81A4C81E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3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ABA0F0-BC06-4BB8-8561-E99A5756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16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DF5F-9F9B-4EF5-A63F-D472AB98BA5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777B-20AB-4BFA-BF6B-4DDFB381FD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Key Message</a:t>
            </a:r>
          </a:p>
          <a:p>
            <a:pPr defTabSz="914286">
              <a:defRPr/>
            </a:pPr>
            <a:r>
              <a:rPr lang="en-US" dirty="0"/>
              <a:t>The process of mapping the complexity of the project should</a:t>
            </a:r>
            <a:r>
              <a:rPr lang="en-US" baseline="0" dirty="0"/>
              <a:t> </a:t>
            </a:r>
            <a:r>
              <a:rPr lang="en-US" dirty="0"/>
              <a:t>happen, as a minimum,</a:t>
            </a:r>
            <a:r>
              <a:rPr lang="en-US" baseline="0" dirty="0"/>
              <a:t> at each gate during the course of project development as the complexity or source of complexity may change.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Background and Notes</a:t>
            </a:r>
          </a:p>
          <a:p>
            <a:pPr eaLnBrk="1" hangingPunct="1"/>
            <a:r>
              <a:rPr lang="en-US" dirty="0"/>
              <a:t>As projects</a:t>
            </a:r>
            <a:r>
              <a:rPr lang="en-US" baseline="0" dirty="0"/>
              <a:t> develop the dynamics of the project change, especially in complex projects. It may be helpful to re-map the complexity of the project several times throughout project duration to see where changes are occurring. This may shift the resources for the project.</a:t>
            </a:r>
            <a:endParaRPr lang="en-US" dirty="0"/>
          </a:p>
          <a:p>
            <a:pPr eaLnBrk="1" hangingPunct="1"/>
            <a:endParaRPr lang="en-US" dirty="0"/>
          </a:p>
          <a:p>
            <a:pPr defTabSz="922903">
              <a:defRPr/>
            </a:pPr>
            <a:r>
              <a:rPr lang="en-US" b="1" dirty="0"/>
              <a:t>Guidebook Location</a:t>
            </a:r>
          </a:p>
          <a:p>
            <a:pPr eaLnBrk="1" hangingPunct="1"/>
            <a:r>
              <a:rPr lang="en-US" dirty="0"/>
              <a:t>Section 2.6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777B-20AB-4BFA-BF6B-4DDFB381FD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Key Message</a:t>
            </a:r>
          </a:p>
          <a:p>
            <a:pPr defTabSz="922903">
              <a:defRPr/>
            </a:pPr>
            <a:r>
              <a:rPr lang="en-US" dirty="0"/>
              <a:t>Complex</a:t>
            </a:r>
            <a:r>
              <a:rPr lang="en-US" baseline="0" dirty="0"/>
              <a:t> projects have different definitions depending on who you are talking to.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Background and Notes</a:t>
            </a:r>
          </a:p>
          <a:p>
            <a:pPr eaLnBrk="1" hangingPunct="1"/>
            <a:r>
              <a:rPr lang="en-US" dirty="0"/>
              <a:t>Complex projects are characterized by a degree of disorder, instability, emergence, non-linearity, recursiveness, uncertainty, irregularity and randomness. There is dynamic complexity where the parts in a system can react/interact with each other in different ways (a chess game). There is also high uncertainty about what the objectives are and/or high uncertainty in how to implement the objectives. The level of uncertainty varies with the maturity of the individual/organization (CCPM 2006).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These projects are not going to fit in the “standard/normal” process.</a:t>
            </a:r>
          </a:p>
          <a:p>
            <a:pPr eaLnBrk="1" hangingPunct="1"/>
            <a:endParaRPr lang="en-US" dirty="0"/>
          </a:p>
          <a:p>
            <a:pPr defTabSz="922903">
              <a:defRPr/>
            </a:pPr>
            <a:r>
              <a:rPr lang="en-US" b="1" dirty="0"/>
              <a:t>Guidebook Location</a:t>
            </a:r>
          </a:p>
          <a:p>
            <a:pPr eaLnBrk="1" hangingPunct="1"/>
            <a:r>
              <a:rPr lang="en-US" dirty="0"/>
              <a:t>Section 1.3</a:t>
            </a:r>
          </a:p>
          <a:p>
            <a:pPr eaLnBrk="1" hangingPunct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9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Key Message</a:t>
            </a:r>
          </a:p>
          <a:p>
            <a:pPr eaLnBrk="1" hangingPunct="1"/>
            <a:r>
              <a:rPr lang="en-US" dirty="0"/>
              <a:t>There</a:t>
            </a:r>
            <a:r>
              <a:rPr lang="en-US" baseline="0" dirty="0"/>
              <a:t> are an unlimited number of causes of complexity.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Background and Notes</a:t>
            </a:r>
          </a:p>
          <a:p>
            <a:r>
              <a:rPr lang="en-US" dirty="0"/>
              <a:t>There</a:t>
            </a:r>
            <a:r>
              <a:rPr lang="en-US" baseline="0" dirty="0"/>
              <a:t> are a number of different reasons for complexity and they are different for every project. </a:t>
            </a:r>
            <a:r>
              <a:rPr lang="en-US" dirty="0"/>
              <a:t>In addition</a:t>
            </a:r>
            <a:r>
              <a:rPr lang="en-US" baseline="0" dirty="0"/>
              <a:t>, reasons for complexity today are n</a:t>
            </a:r>
            <a:r>
              <a:rPr lang="en-US" dirty="0"/>
              <a:t>ot going to be the same three, five, or 10 years</a:t>
            </a:r>
            <a:r>
              <a:rPr lang="en-US" baseline="0" dirty="0"/>
              <a:t> from now</a:t>
            </a:r>
            <a:r>
              <a:rPr lang="en-US" dirty="0"/>
              <a:t>,</a:t>
            </a:r>
            <a:r>
              <a:rPr lang="en-US" baseline="0" dirty="0"/>
              <a:t> as you gain more experience in </a:t>
            </a:r>
            <a:r>
              <a:rPr lang="en-US" dirty="0"/>
              <a:t>an </a:t>
            </a:r>
            <a:r>
              <a:rPr lang="en-US" baseline="0" dirty="0"/>
              <a:t>area. Complexity is going to be fluid. </a:t>
            </a:r>
            <a:r>
              <a:rPr lang="en-US" dirty="0"/>
              <a:t>As an</a:t>
            </a:r>
            <a:r>
              <a:rPr lang="en-US" baseline="0" dirty="0"/>
              <a:t> example </a:t>
            </a:r>
            <a:r>
              <a:rPr lang="en-US" dirty="0"/>
              <a:t>of </a:t>
            </a:r>
            <a:r>
              <a:rPr lang="en-US" baseline="0" dirty="0"/>
              <a:t>s</a:t>
            </a:r>
            <a:r>
              <a:rPr lang="en-US" dirty="0"/>
              <a:t>omething we hadn’t done before but gained experience with, the first few design-build projects were complex; but, once several</a:t>
            </a:r>
            <a:r>
              <a:rPr lang="en-US" baseline="0" dirty="0"/>
              <a:t> </a:t>
            </a:r>
            <a:r>
              <a:rPr lang="en-US" dirty="0"/>
              <a:t>had </a:t>
            </a:r>
            <a:r>
              <a:rPr lang="en-US" baseline="0" dirty="0"/>
              <a:t>been done</a:t>
            </a:r>
            <a:r>
              <a:rPr lang="en-US" dirty="0"/>
              <a:t>,</a:t>
            </a:r>
            <a:r>
              <a:rPr lang="en-US" baseline="0" dirty="0"/>
              <a:t> we </a:t>
            </a:r>
            <a:r>
              <a:rPr lang="en-US" dirty="0"/>
              <a:t>knew </a:t>
            </a:r>
            <a:r>
              <a:rPr lang="en-US" baseline="0" dirty="0"/>
              <a:t>what </a:t>
            </a:r>
            <a:r>
              <a:rPr lang="en-US" dirty="0"/>
              <a:t>was </a:t>
            </a:r>
            <a:r>
              <a:rPr lang="en-US" baseline="0" dirty="0"/>
              <a:t>going on and </a:t>
            </a:r>
            <a:r>
              <a:rPr lang="en-US" dirty="0"/>
              <a:t>it was </a:t>
            </a:r>
            <a:r>
              <a:rPr lang="en-US" baseline="0" dirty="0"/>
              <a:t>no longer the complex piece of the project.</a:t>
            </a:r>
            <a:endParaRPr lang="en-US" dirty="0"/>
          </a:p>
          <a:p>
            <a:pPr eaLnBrk="1" hangingPunct="1"/>
            <a:endParaRPr lang="en-US" dirty="0"/>
          </a:p>
          <a:p>
            <a:pPr defTabSz="922903">
              <a:defRPr/>
            </a:pPr>
            <a:r>
              <a:rPr lang="en-US" b="1" dirty="0"/>
              <a:t>Guidebook Location</a:t>
            </a:r>
          </a:p>
          <a:p>
            <a:pPr eaLnBrk="1" hangingPunct="1"/>
            <a:r>
              <a:rPr lang="en-US" dirty="0"/>
              <a:t>Section 1.3</a:t>
            </a:r>
          </a:p>
          <a:p>
            <a:pPr eaLnBrk="1" hangingPunct="1"/>
            <a:endParaRPr lang="en-US" dirty="0"/>
          </a:p>
          <a:p>
            <a:r>
              <a:rPr lang="en-US" b="1" dirty="0"/>
              <a:t>Interactivity</a:t>
            </a:r>
            <a:endParaRPr lang="en-US" dirty="0"/>
          </a:p>
          <a:p>
            <a:r>
              <a:rPr lang="en-US" dirty="0"/>
              <a:t>What are some other causes of complexity</a:t>
            </a:r>
            <a:r>
              <a:rPr lang="en-US" baseline="0" dirty="0"/>
              <a:t> on major projects currently in your program</a:t>
            </a:r>
            <a:r>
              <a:rPr lang="en-US" dirty="0"/>
              <a:t>?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912653">
              <a:spcBef>
                <a:spcPct val="0"/>
              </a:spcBef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6" cy="465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1" rIns="91425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19" indent="-2856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99" indent="-228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19" indent="-228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39" indent="-228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5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7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9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518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DRAFT RENEWAL PRESENTATION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6"/>
            <a:ext cx="3038476" cy="465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1" rIns="91425" bIns="4571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19" indent="-28569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799" indent="-22856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919" indent="-22856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039" indent="-22856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15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27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39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518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AE58C2-7A4D-984E-8FDC-2A3B193EE303}" type="slidenum">
              <a:rPr lang="en-US"/>
              <a:pPr eaLnBrk="1" hangingPunct="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1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3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903">
              <a:defRPr/>
            </a:pPr>
            <a:r>
              <a:rPr lang="en-US" b="1" dirty="0"/>
              <a:t>Guidebook Location</a:t>
            </a:r>
          </a:p>
          <a:p>
            <a:pPr eaLnBrk="1" hangingPunct="1"/>
            <a:r>
              <a:rPr lang="en-US" dirty="0"/>
              <a:t>Section 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1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lIns="95747" tIns="47873" rIns="95747" bIns="47873"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7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Key Message</a:t>
            </a:r>
          </a:p>
          <a:p>
            <a:pPr eaLnBrk="1" hangingPunct="1"/>
            <a:r>
              <a:rPr lang="en-US" dirty="0"/>
              <a:t>5DPM uses the 5 planning methods’ project execution tool selections to form strategies that eventually form the content of the PMP.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Background and Notes</a:t>
            </a:r>
          </a:p>
          <a:p>
            <a:pPr defTabSz="922903">
              <a:defRPr/>
            </a:pPr>
            <a:endParaRPr lang="en-US" b="0" dirty="0"/>
          </a:p>
          <a:p>
            <a:pPr defTabSz="922903">
              <a:defRPr/>
            </a:pPr>
            <a:endParaRPr lang="en-US" b="0" dirty="0"/>
          </a:p>
          <a:p>
            <a:pPr defTabSz="922903">
              <a:defRPr/>
            </a:pPr>
            <a:r>
              <a:rPr lang="en-US" b="1" dirty="0"/>
              <a:t>Guidebook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0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Key Message</a:t>
            </a:r>
          </a:p>
          <a:p>
            <a:pPr eaLnBrk="1" hangingPunct="1"/>
            <a:r>
              <a:rPr lang="en-US" dirty="0"/>
              <a:t>A complexity</a:t>
            </a:r>
            <a:r>
              <a:rPr lang="en-US" baseline="0" dirty="0"/>
              <a:t> map can help describe a project in terms of the five dimensions of 5DPM.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Background and Notes</a:t>
            </a:r>
          </a:p>
          <a:p>
            <a:r>
              <a:rPr lang="en-US" dirty="0"/>
              <a:t>Steps</a:t>
            </a:r>
            <a:r>
              <a:rPr lang="en-US" baseline="0" dirty="0"/>
              <a:t> in developing a complexity map</a:t>
            </a:r>
            <a:r>
              <a:rPr lang="en-US" dirty="0"/>
              <a:t>:</a:t>
            </a:r>
            <a:endParaRPr lang="en-US" baseline="0" dirty="0"/>
          </a:p>
          <a:p>
            <a:pPr marL="230726" indent="-230726">
              <a:buAutoNum type="arabicPeriod"/>
            </a:pPr>
            <a:r>
              <a:rPr lang="en-US" baseline="0" dirty="0"/>
              <a:t>Consider factors </a:t>
            </a:r>
            <a:r>
              <a:rPr lang="en-US" dirty="0"/>
              <a:t>that impact </a:t>
            </a:r>
            <a:r>
              <a:rPr lang="en-US" baseline="0" dirty="0"/>
              <a:t>each dimension</a:t>
            </a:r>
            <a:r>
              <a:rPr lang="en-US" dirty="0"/>
              <a:t>.</a:t>
            </a:r>
            <a:endParaRPr lang="en-US" baseline="0" dirty="0"/>
          </a:p>
          <a:p>
            <a:pPr marL="230726" indent="-230726">
              <a:buAutoNum type="arabicPeriod"/>
            </a:pPr>
            <a:r>
              <a:rPr lang="en-US" baseline="0" dirty="0"/>
              <a:t>Score each dimension on </a:t>
            </a:r>
            <a:r>
              <a:rPr lang="en-US" dirty="0"/>
              <a:t>a </a:t>
            </a:r>
            <a:r>
              <a:rPr lang="en-US" baseline="0" dirty="0"/>
              <a:t>scale of 0-100 (normal project is 50</a:t>
            </a:r>
            <a:r>
              <a:rPr lang="en-US" dirty="0"/>
              <a:t>). </a:t>
            </a:r>
            <a:endParaRPr lang="en-US" baseline="0" dirty="0"/>
          </a:p>
          <a:p>
            <a:pPr marL="230726" indent="-230726">
              <a:buAutoNum type="arabicPeriod"/>
            </a:pPr>
            <a:r>
              <a:rPr lang="en-US" baseline="0" dirty="0"/>
              <a:t>Plot </a:t>
            </a:r>
            <a:r>
              <a:rPr lang="en-US" dirty="0"/>
              <a:t>the project complexity.</a:t>
            </a:r>
            <a:endParaRPr lang="en-US" baseline="0" dirty="0"/>
          </a:p>
          <a:p>
            <a:pPr eaLnBrk="1" hangingPunct="1"/>
            <a:endParaRPr lang="en-US" dirty="0"/>
          </a:p>
          <a:p>
            <a:pPr defTabSz="922903">
              <a:defRPr/>
            </a:pPr>
            <a:r>
              <a:rPr lang="en-US" b="1" dirty="0"/>
              <a:t>Guidebook Location</a:t>
            </a:r>
          </a:p>
          <a:p>
            <a:pPr eaLnBrk="1" hangingPunct="1"/>
            <a:r>
              <a:rPr lang="en-US" dirty="0"/>
              <a:t>Sections</a:t>
            </a:r>
            <a:r>
              <a:rPr lang="en-US" baseline="0" dirty="0"/>
              <a:t> 2.2, 2.3, 2.4, and 2.5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61DE34B3-A916-43F2-88EF-9C4B4EB6F4C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8FB1-0FEF-4A47-B777-7EAA22A5D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9D693-35CE-4CDE-9EC6-C3360F1EE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3E47-155D-4A20-81DC-5A1DAF3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A9910-62C4-41DD-8032-2FBBBF72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9" descr="C:\Users\Doug\Documents\1Working Files 2 FEB 12\Consulting\Consulting Files\Admin\G&amp;A headerLogoBar.jpg">
            <a:extLst>
              <a:ext uri="{FF2B5EF4-FFF2-40B4-BE49-F238E27FC236}">
                <a16:creationId xmlns:a16="http://schemas.microsoft.com/office/drawing/2014/main" id="{D3D2BC86-87B2-4D1A-B152-AC9ABCFE6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35"/>
            <a:ext cx="110871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9BEE-DAA3-446D-B2A0-FB4F493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E7714-AE1E-45D6-B003-ACD62CCA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FA9B-6C53-4B19-BCB7-7E611388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C1E0-8B66-48B6-B4FD-F1FBF3C7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2960C-DF8C-474D-8A93-5A6A53C1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C2EE5-B91B-4A9B-B22D-6CEE857B5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93613-4678-4945-8249-6347CD559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2623-33D1-474A-ABCB-E31C8AD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E4FB-7E84-40A5-8903-87A18597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D0B7-1A10-4830-BF11-86186AD7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568C-5C73-4DCE-96F7-F4AD84BF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325"/>
            <a:ext cx="5181600" cy="11773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FBFFA-8BF4-4D21-8CBA-4915CD797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9C41-DF7A-4A0E-B651-B7DD68FEF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C68A1-35D7-4F80-BEC8-8DB2EFD46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8A6A78-9821-4B90-8BE1-0B1EEA8DC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5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FDC0-EB5B-4D6F-A4FD-B862572E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3807-09A5-4686-93D4-06EA15A6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6969-0101-4CCB-95DF-3ADDC24D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090A-3927-48D1-840C-018179CA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462-1903-4DD8-A978-1FA9D86B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C51C-59DA-4CFC-BCE4-DBB28A30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9F1D-6A5D-457E-B32F-584501FD1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7870B-2C4D-4084-B9AD-3B56B803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1A9D-5E1A-441C-9E0A-DF3656D2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9985-B4C7-4CF3-B747-1C7581B9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5676-3E7E-46D4-918E-A8866B5B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79FB-FF84-431E-AC00-43A3696C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1F8EA-C14E-4FE6-B023-CDF765A66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E0B15-A050-4A4A-8441-27B769FB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1CD4-9AF4-499F-AADE-898B0EA2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EB202-F76A-4BCB-8C24-6C20DF31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677C-F060-480B-8257-AB757935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7EB41-9ED9-48C4-98C0-3695AA65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87C47-35B3-4616-8722-A779EE21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DECA5-829E-48AA-A508-89ED9C7BE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B2B05-F10D-4EA1-A063-1D9B0A238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6210C-6356-4F52-8EA0-A96B80E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DB629-1E1B-4EA9-8FDF-7C2CD4F1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128A7-BFCE-42F4-B4A0-C6B09B13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983B-49AF-4DED-A0A8-4DC2B9D7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E71A2-52A1-424D-9348-C12489A0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A48DA-C063-45F2-AF72-A22F908B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FC1B6-0DF6-4B2F-BC7E-77B7AC70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DAF0F-B5A8-400D-ADE2-ADB4A4EF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A722A-FE13-4892-AEF8-52658EC2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23797-FF4F-4A74-B57C-463ABBFC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4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91C2-94FB-45DD-B273-C553CFBD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11E1-CAFF-4FD2-9E3E-D9FD4FDA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4CF82-E96C-41E9-A554-9DC085FD3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0FB6-9794-4B64-8137-2443A870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06F2-E6C2-46A4-9E0B-FB53922F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6CDF-18C8-47B5-B7B8-F4AC869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1293-8FF2-403E-9020-C121D0B0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579D7-56E5-47D0-94BF-653370538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D0478-4B1A-4063-876C-E9FD2127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20D2E-F82D-4596-911C-F29A91CB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7D9DE-FC2C-4196-9D5B-A563C56D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F456D-D2F3-4266-92E3-9D008F70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A45FE-F647-4523-B115-DA796E07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64" y="365126"/>
            <a:ext cx="10356235" cy="95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A5CC9-292D-4466-A0FE-589D4E2A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585" y="16202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E019DB-4771-4CEB-B666-65A9D7D53173}"/>
              </a:ext>
            </a:extLst>
          </p:cNvPr>
          <p:cNvCxnSpPr>
            <a:cxnSpLocks/>
          </p:cNvCxnSpPr>
          <p:nvPr userDrawn="1"/>
        </p:nvCxnSpPr>
        <p:spPr>
          <a:xfrm>
            <a:off x="0" y="263033"/>
            <a:ext cx="12192000" cy="0"/>
          </a:xfrm>
          <a:prstGeom prst="line">
            <a:avLst/>
          </a:prstGeom>
          <a:ln w="53975" cmpd="tri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40B14-58BD-4568-95FA-F1A53BD36238}"/>
              </a:ext>
            </a:extLst>
          </p:cNvPr>
          <p:cNvSpPr/>
          <p:nvPr userDrawn="1"/>
        </p:nvSpPr>
        <p:spPr>
          <a:xfrm>
            <a:off x="0" y="6128544"/>
            <a:ext cx="12192000" cy="729456"/>
          </a:xfrm>
          <a:prstGeom prst="rect">
            <a:avLst/>
          </a:prstGeom>
          <a:solidFill>
            <a:srgbClr val="709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C0E83-4D15-4A78-807C-697C25379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2949" y="6356350"/>
            <a:ext cx="5710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©2019, All rights reserved, Douglas D. Gransberg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EA29-AFC5-4DFF-874A-5BB18A1B1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BDEE18-3A8F-4780-8657-045F5372AB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E0FB9-56E7-45BF-9505-D5549B0361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1825"/>
            <a:ext cx="910585" cy="11628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1A56F5-8CB1-474E-A2E0-7955F4F0F90D}"/>
              </a:ext>
            </a:extLst>
          </p:cNvPr>
          <p:cNvCxnSpPr>
            <a:cxnSpLocks/>
          </p:cNvCxnSpPr>
          <p:nvPr userDrawn="1"/>
        </p:nvCxnSpPr>
        <p:spPr>
          <a:xfrm>
            <a:off x="0" y="1424723"/>
            <a:ext cx="12192000" cy="0"/>
          </a:xfrm>
          <a:prstGeom prst="line">
            <a:avLst/>
          </a:prstGeom>
          <a:ln w="53975" cmpd="tri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679301-BAF0-4B6F-813F-E8C9617ECB0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019" y="305898"/>
            <a:ext cx="1508030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90" y="1322601"/>
            <a:ext cx="11002617" cy="1174516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Managing the Five Dimensions of Mega-Project Complexity – A Multidisciplinary Process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374CF97-B67D-421B-B841-743F217FD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245" y="3160643"/>
            <a:ext cx="4668279" cy="202812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800" b="1" dirty="0"/>
              <a:t>Douglas D. Gransberg, PhD, PE</a:t>
            </a:r>
          </a:p>
          <a:p>
            <a:pPr algn="r">
              <a:spcBef>
                <a:spcPts val="0"/>
              </a:spcBef>
            </a:pPr>
            <a:r>
              <a:rPr lang="en-US" sz="2800" i="1" dirty="0"/>
              <a:t>President</a:t>
            </a:r>
          </a:p>
          <a:p>
            <a:pPr algn="r">
              <a:spcBef>
                <a:spcPts val="0"/>
              </a:spcBef>
            </a:pPr>
            <a:r>
              <a:rPr lang="en-US" sz="2800" dirty="0"/>
              <a:t>Gransberg &amp; Associates, Inc.</a:t>
            </a:r>
          </a:p>
          <a:p>
            <a:pPr algn="r">
              <a:spcBef>
                <a:spcPts val="0"/>
              </a:spcBef>
            </a:pPr>
            <a:r>
              <a:rPr lang="en-US" sz="2800" dirty="0"/>
              <a:t>Norman, OK</a:t>
            </a:r>
          </a:p>
          <a:p>
            <a:pPr algn="r">
              <a:spcBef>
                <a:spcPts val="0"/>
              </a:spcBef>
            </a:pPr>
            <a:r>
              <a:rPr lang="en-US" sz="2800" dirty="0"/>
              <a:t>dgransberg@gransberg.com</a:t>
            </a:r>
          </a:p>
          <a:p>
            <a:endParaRPr lang="en-US" sz="2800" dirty="0"/>
          </a:p>
        </p:txBody>
      </p:sp>
      <p:pic>
        <p:nvPicPr>
          <p:cNvPr id="10" name="Picture 9" descr="A river running through a city&#10;&#10;Description automatically generated">
            <a:extLst>
              <a:ext uri="{FF2B5EF4-FFF2-40B4-BE49-F238E27FC236}">
                <a16:creationId xmlns:a16="http://schemas.microsoft.com/office/drawing/2014/main" id="{964E82E9-ACBE-47B6-A50E-A12F38DA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2" y="2497117"/>
            <a:ext cx="5185077" cy="3461039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05C6C4-F3A2-4E15-BC54-0A8FCBFA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CB07DA-45DA-4FE0-9AB7-203FEA0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42" y="320351"/>
            <a:ext cx="107041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the Context Dimensional Complexities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3894" y="1564608"/>
            <a:ext cx="5635690" cy="2794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Lewis and Clark Bridge </a:t>
            </a:r>
            <a:r>
              <a:rPr lang="en-US" sz="3200" dirty="0"/>
              <a:t>over the Columbia River, Oregon and Washington: Bridge closure and local hospital is on one side, and allowable detour period is hours. </a:t>
            </a:r>
          </a:p>
          <a:p>
            <a:endParaRPr lang="en-US" sz="3200" dirty="0"/>
          </a:p>
        </p:txBody>
      </p:sp>
      <p:pic>
        <p:nvPicPr>
          <p:cNvPr id="7172" name="Picture 4" descr="http://i.imgur.com/LwYd8t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18" y="1795233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942" y="4290707"/>
            <a:ext cx="5389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Note – Picture came from a local project opponent’s blog – public opinion…. Also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987AC-5A40-4AE3-8F66-AC6C056F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22396-9346-4AF3-9B3B-1B0D75B0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0"/>
            <a:ext cx="10204174" cy="1177363"/>
          </a:xfrm>
        </p:spPr>
        <p:txBody>
          <a:bodyPr/>
          <a:lstStyle/>
          <a:p>
            <a:pPr algn="ctr"/>
            <a:r>
              <a:rPr lang="en-US" dirty="0"/>
              <a:t>Cost Dimension vs. Financing Dimension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6" y="2864876"/>
            <a:ext cx="5181600" cy="2789800"/>
          </a:xfrm>
        </p:spPr>
        <p:txBody>
          <a:bodyPr>
            <a:normAutofit/>
          </a:bodyPr>
          <a:lstStyle/>
          <a:p>
            <a:r>
              <a:rPr lang="en-US" dirty="0"/>
              <a:t>Estimates</a:t>
            </a:r>
          </a:p>
          <a:p>
            <a:r>
              <a:rPr lang="en-US" dirty="0"/>
              <a:t>Scope of work</a:t>
            </a:r>
          </a:p>
          <a:p>
            <a:r>
              <a:rPr lang="en-US" dirty="0"/>
              <a:t>Quantities</a:t>
            </a:r>
          </a:p>
          <a:p>
            <a:r>
              <a:rPr lang="en-US" dirty="0"/>
              <a:t>Right of way (ROW) acquisition</a:t>
            </a:r>
          </a:p>
          <a:p>
            <a:r>
              <a:rPr lang="en-US" dirty="0"/>
              <a:t>Requirements needing funding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3C4A8-95E6-43FE-AAF4-B6ACFB0DC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84107"/>
            <a:ext cx="5181601" cy="4351338"/>
          </a:xfrm>
        </p:spPr>
        <p:txBody>
          <a:bodyPr>
            <a:normAutofit/>
          </a:bodyPr>
          <a:lstStyle/>
          <a:p>
            <a:r>
              <a:rPr lang="en-US" dirty="0"/>
              <a:t>Source of funds</a:t>
            </a:r>
          </a:p>
          <a:p>
            <a:r>
              <a:rPr lang="en-US" dirty="0"/>
              <a:t>Schedule of fund availability</a:t>
            </a:r>
          </a:p>
          <a:p>
            <a:r>
              <a:rPr lang="en-US" dirty="0"/>
              <a:t>Cash flow</a:t>
            </a:r>
          </a:p>
          <a:p>
            <a:r>
              <a:rPr lang="en-US" dirty="0"/>
              <a:t>Public Private Partnerships (P3)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9A8F6-E48D-47FB-BCD7-268401AEDE70}"/>
              </a:ext>
            </a:extLst>
          </p:cNvPr>
          <p:cNvSpPr txBox="1">
            <a:spLocks/>
          </p:cNvSpPr>
          <p:nvPr/>
        </p:nvSpPr>
        <p:spPr>
          <a:xfrm>
            <a:off x="685801" y="2367245"/>
            <a:ext cx="3914775" cy="431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Cost Factors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62CF3-1807-4481-AC69-14FB89A9437B}"/>
              </a:ext>
            </a:extLst>
          </p:cNvPr>
          <p:cNvSpPr txBox="1">
            <a:spLocks/>
          </p:cNvSpPr>
          <p:nvPr/>
        </p:nvSpPr>
        <p:spPr>
          <a:xfrm>
            <a:off x="6172199" y="1552574"/>
            <a:ext cx="3914775" cy="431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Financing Factors </a:t>
            </a:r>
          </a:p>
        </p:txBody>
      </p:sp>
      <p:pic>
        <p:nvPicPr>
          <p:cNvPr id="10" name="Picture 9" descr="A picture containing engine&#10;&#10;Description automatically generated">
            <a:extLst>
              <a:ext uri="{FF2B5EF4-FFF2-40B4-BE49-F238E27FC236}">
                <a16:creationId xmlns:a16="http://schemas.microsoft.com/office/drawing/2014/main" id="{828110FA-DFE6-4E54-B3AE-48A5B4986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092435"/>
            <a:ext cx="2295525" cy="1990725"/>
          </a:xfrm>
          <a:prstGeom prst="rect">
            <a:avLst/>
          </a:prstGeom>
        </p:spPr>
      </p:pic>
      <p:pic>
        <p:nvPicPr>
          <p:cNvPr id="12" name="Picture 11" descr="A yellow sign on a pole&#10;&#10;Description automatically generated">
            <a:extLst>
              <a:ext uri="{FF2B5EF4-FFF2-40B4-BE49-F238E27FC236}">
                <a16:creationId xmlns:a16="http://schemas.microsoft.com/office/drawing/2014/main" id="{DC786F9E-8304-40AA-8732-8562DF9F1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6" y="1634985"/>
            <a:ext cx="2695575" cy="26955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3774C79-6103-4167-9B18-4D52F7821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B8F5911-2F5D-4E3D-A9CA-0187A044A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49" y="402011"/>
            <a:ext cx="10083281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Finance Dimensional Complexities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8736" y="1442641"/>
            <a:ext cx="71511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Doyle Drive</a:t>
            </a:r>
            <a:r>
              <a:rPr lang="en-US" dirty="0"/>
              <a:t>, San Francisco, California: </a:t>
            </a:r>
          </a:p>
          <a:p>
            <a:pPr marL="0" indent="0">
              <a:buNone/>
            </a:pPr>
            <a:r>
              <a:rPr lang="en-US" dirty="0"/>
              <a:t>I-595 Design-Build-Operate-Finance-Maintain with tolling revenue – when are different sources of funding </a:t>
            </a:r>
            <a:r>
              <a:rPr lang="en-US" i="1" u="sng" dirty="0"/>
              <a:t>actually</a:t>
            </a:r>
            <a:r>
              <a:rPr lang="en-US" dirty="0"/>
              <a:t> available for use?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3169205"/>
            <a:ext cx="7920038" cy="279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81" y="1795446"/>
            <a:ext cx="4181475" cy="29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C3453-5D6D-4DB0-9BB0-E73E975F7758}"/>
              </a:ext>
            </a:extLst>
          </p:cNvPr>
          <p:cNvSpPr txBox="1"/>
          <p:nvPr/>
        </p:nvSpPr>
        <p:spPr>
          <a:xfrm>
            <a:off x="8158774" y="5047861"/>
            <a:ext cx="359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Multi-jurisdictional P3 – Context issues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8B673-C57D-4F57-8F61-7530F7F2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11C9A-5283-4879-B817-7F580DD2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45" y="334276"/>
            <a:ext cx="8833461" cy="1143000"/>
          </a:xfrm>
        </p:spPr>
        <p:txBody>
          <a:bodyPr>
            <a:normAutofit/>
          </a:bodyPr>
          <a:lstStyle/>
          <a:p>
            <a:r>
              <a:rPr lang="en-US" sz="5400" dirty="0"/>
              <a:t>5DPM Interactions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A8A3B4-0F51-4889-8DEB-CDFFF9248555}"/>
              </a:ext>
            </a:extLst>
          </p:cNvPr>
          <p:cNvGrpSpPr/>
          <p:nvPr/>
        </p:nvGrpSpPr>
        <p:grpSpPr>
          <a:xfrm>
            <a:off x="130337" y="2135920"/>
            <a:ext cx="4393285" cy="3286139"/>
            <a:chOff x="5501390" y="3927423"/>
            <a:chExt cx="3337810" cy="2338466"/>
          </a:xfrm>
        </p:grpSpPr>
        <p:pic>
          <p:nvPicPr>
            <p:cNvPr id="25" name="Content Placeholder 4" descr="fivedimensionprojectmanegment 2011-04-17.jpg">
              <a:extLst>
                <a:ext uri="{FF2B5EF4-FFF2-40B4-BE49-F238E27FC236}">
                  <a16:creationId xmlns:a16="http://schemas.microsoft.com/office/drawing/2014/main" id="{9451D45C-26D8-4AFF-B100-C44D17DF7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4775" t="24476" b="23972"/>
            <a:stretch/>
          </p:blipFill>
          <p:spPr>
            <a:xfrm>
              <a:off x="5501390" y="3927423"/>
              <a:ext cx="3337810" cy="2338466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832FD3-F970-43BE-AF8D-13F1EE197060}"/>
                </a:ext>
              </a:extLst>
            </p:cNvPr>
            <p:cNvCxnSpPr/>
            <p:nvPr/>
          </p:nvCxnSpPr>
          <p:spPr>
            <a:xfrm>
              <a:off x="6248400" y="4876800"/>
              <a:ext cx="1981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7C6F41-D983-4BEA-B04D-8C4E434ECDF8}"/>
                </a:ext>
              </a:extLst>
            </p:cNvPr>
            <p:cNvCxnSpPr/>
            <p:nvPr/>
          </p:nvCxnSpPr>
          <p:spPr>
            <a:xfrm>
              <a:off x="6248400" y="4876800"/>
              <a:ext cx="160020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44132B9-3A4B-4A19-ABF9-F8E669115A5D}"/>
                </a:ext>
              </a:extLst>
            </p:cNvPr>
            <p:cNvCxnSpPr/>
            <p:nvPr/>
          </p:nvCxnSpPr>
          <p:spPr>
            <a:xfrm flipV="1">
              <a:off x="6248400" y="4114800"/>
              <a:ext cx="914400" cy="762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2E41F6-6C76-4BA0-A007-68D62007986B}"/>
                </a:ext>
              </a:extLst>
            </p:cNvPr>
            <p:cNvCxnSpPr/>
            <p:nvPr/>
          </p:nvCxnSpPr>
          <p:spPr>
            <a:xfrm>
              <a:off x="7162800" y="4114800"/>
              <a:ext cx="1066800" cy="762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773C04-53C9-4E6B-8C4F-0C376F58F130}"/>
                </a:ext>
              </a:extLst>
            </p:cNvPr>
            <p:cNvCxnSpPr/>
            <p:nvPr/>
          </p:nvCxnSpPr>
          <p:spPr>
            <a:xfrm flipH="1">
              <a:off x="7848600" y="4876800"/>
              <a:ext cx="38100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ED6E31-0E78-41BA-9163-EA0496671010}"/>
                </a:ext>
              </a:extLst>
            </p:cNvPr>
            <p:cNvCxnSpPr/>
            <p:nvPr/>
          </p:nvCxnSpPr>
          <p:spPr>
            <a:xfrm flipH="1">
              <a:off x="6629400" y="6019800"/>
              <a:ext cx="1143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653E71-44E8-45CC-917F-17936F1F54AD}"/>
                </a:ext>
              </a:extLst>
            </p:cNvPr>
            <p:cNvCxnSpPr/>
            <p:nvPr/>
          </p:nvCxnSpPr>
          <p:spPr>
            <a:xfrm flipH="1" flipV="1">
              <a:off x="6248400" y="4876800"/>
              <a:ext cx="38100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7D5929-02A0-4EFA-9BC3-B4889725AE07}"/>
                </a:ext>
              </a:extLst>
            </p:cNvPr>
            <p:cNvCxnSpPr/>
            <p:nvPr/>
          </p:nvCxnSpPr>
          <p:spPr>
            <a:xfrm flipH="1">
              <a:off x="6553200" y="4876800"/>
              <a:ext cx="160020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919A51-D9D9-490E-91B7-6DCDE6C97189}"/>
                </a:ext>
              </a:extLst>
            </p:cNvPr>
            <p:cNvCxnSpPr/>
            <p:nvPr/>
          </p:nvCxnSpPr>
          <p:spPr>
            <a:xfrm>
              <a:off x="7162800" y="4114800"/>
              <a:ext cx="685800" cy="1905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60E0F6-487A-4AE1-83AD-CF274DE77BD2}"/>
                </a:ext>
              </a:extLst>
            </p:cNvPr>
            <p:cNvCxnSpPr/>
            <p:nvPr/>
          </p:nvCxnSpPr>
          <p:spPr>
            <a:xfrm flipH="1">
              <a:off x="6629400" y="4114800"/>
              <a:ext cx="533400" cy="1905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F565BA5-6CA4-42E7-B042-7356D98E93CA}"/>
              </a:ext>
            </a:extLst>
          </p:cNvPr>
          <p:cNvGrpSpPr/>
          <p:nvPr/>
        </p:nvGrpSpPr>
        <p:grpSpPr>
          <a:xfrm>
            <a:off x="4943882" y="1460588"/>
            <a:ext cx="6727726" cy="4245060"/>
            <a:chOff x="4943882" y="1460588"/>
            <a:chExt cx="6727726" cy="4245060"/>
          </a:xfrm>
        </p:grpSpPr>
        <p:pic>
          <p:nvPicPr>
            <p:cNvPr id="1028" name="Picture 4" descr="C:\Users\Owner\AppData\Local\Microsoft\Windows\Temporary Internet Files\Content.IE5\YR4EHAE8\MC9002403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95208" y="3041871"/>
              <a:ext cx="1676400" cy="2663777"/>
            </a:xfrm>
            <a:prstGeom prst="rect">
              <a:avLst/>
            </a:prstGeom>
            <a:no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EE4D008-A2E5-4EEF-B102-4FCC9FDD7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3882" y="1460588"/>
              <a:ext cx="4456426" cy="42338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509DFF-3699-41F4-90F6-8F5C9000268D}"/>
              </a:ext>
            </a:extLst>
          </p:cNvPr>
          <p:cNvSpPr txBox="1"/>
          <p:nvPr/>
        </p:nvSpPr>
        <p:spPr>
          <a:xfrm>
            <a:off x="1083814" y="1499966"/>
            <a:ext cx="269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Theoretical Model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ECFCF3-2C02-4D2A-A8E5-B16132E501D8}"/>
              </a:ext>
            </a:extLst>
          </p:cNvPr>
          <p:cNvSpPr txBox="1"/>
          <p:nvPr/>
        </p:nvSpPr>
        <p:spPr>
          <a:xfrm>
            <a:off x="6640249" y="5617928"/>
            <a:ext cx="199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Actual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BDE9-4D3F-42CE-AFEC-1E4410CF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36AE-F13C-4788-9391-E11B9CEA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280060"/>
            <a:ext cx="8940281" cy="1177363"/>
          </a:xfrm>
        </p:spPr>
        <p:txBody>
          <a:bodyPr>
            <a:normAutofit/>
          </a:bodyPr>
          <a:lstStyle/>
          <a:p>
            <a:r>
              <a:rPr lang="en-US" dirty="0"/>
              <a:t>Complex Project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98" y="1731217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Must manage project influences that the PM </a:t>
            </a:r>
            <a:r>
              <a:rPr lang="en-US" u="sng" dirty="0"/>
              <a:t>does not directly control</a:t>
            </a:r>
            <a:r>
              <a:rPr lang="en-US" dirty="0"/>
              <a:t>.</a:t>
            </a:r>
          </a:p>
          <a:p>
            <a:r>
              <a:rPr lang="en-US" dirty="0"/>
              <a:t>Must make decisions in conditions of </a:t>
            </a:r>
            <a:r>
              <a:rPr lang="en-US" u="sng" dirty="0"/>
              <a:t>uncertainty</a:t>
            </a:r>
            <a:r>
              <a:rPr lang="en-US" dirty="0"/>
              <a:t>.</a:t>
            </a:r>
          </a:p>
          <a:p>
            <a:r>
              <a:rPr lang="en-US" dirty="0"/>
              <a:t>Focus is on cost and schedule </a:t>
            </a:r>
            <a:r>
              <a:rPr lang="en-US" sz="3600" b="1" u="sng" dirty="0">
                <a:solidFill>
                  <a:srgbClr val="C00000"/>
                </a:solidFill>
              </a:rPr>
              <a:t>CERTAINTY</a:t>
            </a:r>
            <a:r>
              <a:rPr lang="en-US" u="sng" dirty="0"/>
              <a:t> </a:t>
            </a:r>
            <a:r>
              <a:rPr lang="en-US" dirty="0"/>
              <a:t>– Not cost and schedule savings.</a:t>
            </a:r>
          </a:p>
        </p:txBody>
      </p:sp>
      <p:pic>
        <p:nvPicPr>
          <p:cNvPr id="8" name="Picture 3" descr="C:\Users\sappel\AppData\Local\Microsoft\Windows\Temporary Internet Files\Content.IE5\S3J5CKPJ\MP900442363[1].jpg">
            <a:extLst>
              <a:ext uri="{FF2B5EF4-FFF2-40B4-BE49-F238E27FC236}">
                <a16:creationId xmlns:a16="http://schemas.microsoft.com/office/drawing/2014/main" id="{6951185C-F56F-45B4-95F0-8329FC38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2351">
            <a:off x="5790991" y="1550348"/>
            <a:ext cx="4407578" cy="293073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2000"/>
              </a:prstClr>
            </a:outerShdw>
            <a:softEdge rad="635000"/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86B35BB-47D3-44D6-B5CC-98FE36D8F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84" y="4232599"/>
            <a:ext cx="4381500" cy="1714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8BD0E9F-7689-40B8-BE66-1A51AF4E8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0CE8B7-8783-46EF-BEE4-1EB330B6C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EA65-AD92-4619-B646-6C7B3CA0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37100"/>
            <a:ext cx="10096500" cy="1177363"/>
          </a:xfrm>
        </p:spPr>
        <p:txBody>
          <a:bodyPr>
            <a:normAutofit fontScale="90000"/>
          </a:bodyPr>
          <a:lstStyle/>
          <a:p>
            <a:r>
              <a:rPr lang="en-US" dirty="0"/>
              <a:t>5-Dimensional Complex Project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7680A-EF0F-4C24-B047-1768BE519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1100" y="1616074"/>
            <a:ext cx="696277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“5DPM is a dynamic process that:</a:t>
            </a:r>
          </a:p>
          <a:p>
            <a:r>
              <a:rPr lang="en-US" sz="3600" dirty="0"/>
              <a:t>seeks first to </a:t>
            </a:r>
          </a:p>
          <a:p>
            <a:pPr lvl="1"/>
            <a:r>
              <a:rPr lang="en-US" sz="3200" dirty="0"/>
              <a:t>identify project complexity, </a:t>
            </a:r>
          </a:p>
          <a:p>
            <a:pPr lvl="1"/>
            <a:r>
              <a:rPr lang="en-US" sz="3200" dirty="0"/>
              <a:t>quantify its potential impact on project performance, and </a:t>
            </a:r>
          </a:p>
          <a:p>
            <a:r>
              <a:rPr lang="en-US" sz="3600" dirty="0"/>
              <a:t>then actively manage identified complexities through </a:t>
            </a:r>
          </a:p>
          <a:p>
            <a:pPr lvl="1"/>
            <a:r>
              <a:rPr lang="en-US" sz="3200" dirty="0"/>
              <a:t>proactive resource allocation and </a:t>
            </a:r>
          </a:p>
          <a:p>
            <a:pPr lvl="1"/>
            <a:r>
              <a:rPr lang="en-US" sz="3200" dirty="0"/>
              <a:t>early decision-making.”</a:t>
            </a:r>
          </a:p>
          <a:p>
            <a:endParaRPr lang="en-US" sz="3600" dirty="0"/>
          </a:p>
        </p:txBody>
      </p:sp>
      <p:pic>
        <p:nvPicPr>
          <p:cNvPr id="9" name="Picture 8" descr="A group of clouds in the sky&#10;&#10;Description automatically generated">
            <a:extLst>
              <a:ext uri="{FF2B5EF4-FFF2-40B4-BE49-F238E27FC236}">
                <a16:creationId xmlns:a16="http://schemas.microsoft.com/office/drawing/2014/main" id="{620AD114-9BB1-4DCD-B2C6-D7CD60C9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9">
            <a:off x="345752" y="1902875"/>
            <a:ext cx="4717470" cy="37777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798902D-18DC-4C4D-94A9-1D2A327EA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95992E4-EEEF-429D-95EF-86BECCCCE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30" y="339817"/>
            <a:ext cx="8021495" cy="6178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191625" y="541972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Note: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Arrows between levels are </a:t>
            </a:r>
            <a:r>
              <a:rPr lang="en-US" i="1" u="sng" dirty="0">
                <a:solidFill>
                  <a:prstClr val="black"/>
                </a:solidFill>
                <a:latin typeface="Calibri"/>
              </a:rPr>
              <a:t>hypothetical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2977" y="3079954"/>
            <a:ext cx="8305800" cy="12954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721928-8FF6-4B7F-9FFC-BFC810A8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150"/>
            <a:ext cx="2514600" cy="1177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5DPM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24A8B-F6C1-4193-A786-7609A1D4B92A}"/>
              </a:ext>
            </a:extLst>
          </p:cNvPr>
          <p:cNvSpPr txBox="1"/>
          <p:nvPr/>
        </p:nvSpPr>
        <p:spPr>
          <a:xfrm>
            <a:off x="133350" y="2043113"/>
            <a:ext cx="3067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Strategic Planning Methods implemented 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24+ Project Execution Tools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A1457C-C779-4221-A686-303CF37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BE32E6-D258-4677-A6B2-49A34EE2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8387-1382-40C9-A3F1-BA41E5F6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Mega-Project Complexity Be Measured?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CAFBE-66B5-4F0D-ACA5-586EB511F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538" y="1555037"/>
            <a:ext cx="1157929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Routine projects are treated as linear math problems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</a:t>
            </a:r>
            <a:r>
              <a:rPr lang="en-US" sz="2400" dirty="0">
                <a:solidFill>
                  <a:srgbClr val="FF0000"/>
                </a:solidFill>
              </a:rPr>
              <a:t>Technical</a:t>
            </a:r>
            <a:r>
              <a:rPr lang="en-US" sz="2400" dirty="0"/>
              <a:t> = Scope of work = </a:t>
            </a:r>
            <a:r>
              <a:rPr lang="en-US" sz="2400" dirty="0">
                <a:solidFill>
                  <a:srgbClr val="FF0000"/>
                </a:solidFill>
              </a:rPr>
              <a:t>Cost + Schedule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sz="3200" dirty="0"/>
              <a:t>Conceptually, the 3 dimensions are in fact interrelated; therefore, in a complex project: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r>
              <a:rPr lang="en-US" dirty="0"/>
              <a:t>Available Funds (Financing) + Context  = </a:t>
            </a:r>
            <a:r>
              <a:rPr lang="en-US" dirty="0">
                <a:solidFill>
                  <a:srgbClr val="FF0000"/>
                </a:solidFill>
              </a:rPr>
              <a:t>Possible scope of work = Technical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   						       	   </a:t>
            </a:r>
            <a:r>
              <a:rPr lang="en-US" dirty="0"/>
              <a:t>Technical</a:t>
            </a:r>
            <a:r>
              <a:rPr lang="en-US" dirty="0">
                <a:solidFill>
                  <a:srgbClr val="FF0000"/>
                </a:solidFill>
              </a:rPr>
              <a:t> = Cost + Schedule </a:t>
            </a:r>
          </a:p>
          <a:p>
            <a:pPr marL="342900" lvl="1" indent="-342900"/>
            <a:r>
              <a:rPr lang="en-US" dirty="0"/>
              <a:t>To measure complexity, one must first determine the complexity of a routine project.</a:t>
            </a:r>
          </a:p>
          <a:p>
            <a:pPr marL="342900" lvl="1" indent="-342900"/>
            <a:r>
              <a:rPr lang="en-US" dirty="0">
                <a:solidFill>
                  <a:srgbClr val="FF0000"/>
                </a:solidFill>
              </a:rPr>
              <a:t>Then each dimension of the complex project can be compared to the routine.</a:t>
            </a:r>
          </a:p>
          <a:p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D24D2-FF98-4A05-9C6F-03185FBD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F566B-005C-47B7-94E5-C073139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Mapping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6406" t="28155" r="36039" b="14999"/>
          <a:stretch/>
        </p:blipFill>
        <p:spPr bwMode="auto">
          <a:xfrm>
            <a:off x="299774" y="1332822"/>
            <a:ext cx="3688668" cy="475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10" y="2556849"/>
            <a:ext cx="4256832" cy="2452441"/>
          </a:xfrm>
          <a:prstGeom prst="rect">
            <a:avLst/>
          </a:prstGeom>
        </p:spPr>
      </p:pic>
      <p:graphicFrame>
        <p:nvGraphicFramePr>
          <p:cNvPr id="9" name="Chart 2"/>
          <p:cNvGraphicFramePr/>
          <p:nvPr>
            <p:extLst>
              <p:ext uri="{D42A27DB-BD31-4B8C-83A1-F6EECF244321}">
                <p14:modId xmlns:p14="http://schemas.microsoft.com/office/powerpoint/2010/main" val="4118776014"/>
              </p:ext>
            </p:extLst>
          </p:nvPr>
        </p:nvGraphicFramePr>
        <p:xfrm>
          <a:off x="8497867" y="3710868"/>
          <a:ext cx="3491970" cy="248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ight Arrow 13"/>
          <p:cNvSpPr/>
          <p:nvPr/>
        </p:nvSpPr>
        <p:spPr>
          <a:xfrm rot="1579915">
            <a:off x="4117910" y="1793209"/>
            <a:ext cx="762000" cy="762000"/>
          </a:xfrm>
          <a:prstGeom prst="rightArrow">
            <a:avLst>
              <a:gd name="adj1" fmla="val 461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579915">
            <a:off x="8910341" y="2891602"/>
            <a:ext cx="762000" cy="762000"/>
          </a:xfrm>
          <a:prstGeom prst="rightArrow">
            <a:avLst>
              <a:gd name="adj1" fmla="val 461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205B2-ED12-42F7-BF9A-737B4656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3865A-7FD6-4966-A593-A3F2CD3E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GATED 5DPM Implementation Process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57340" y="1411121"/>
            <a:ext cx="8382000" cy="4419600"/>
            <a:chOff x="762000" y="2057400"/>
            <a:chExt cx="8382000" cy="4419600"/>
          </a:xfrm>
        </p:grpSpPr>
        <p:sp>
          <p:nvSpPr>
            <p:cNvPr id="8" name="Rectangle 7"/>
            <p:cNvSpPr/>
            <p:nvPr/>
          </p:nvSpPr>
          <p:spPr>
            <a:xfrm>
              <a:off x="1905000" y="2286000"/>
              <a:ext cx="1119696" cy="4191000"/>
            </a:xfrm>
            <a:prstGeom prst="rect">
              <a:avLst/>
            </a:prstGeom>
            <a:solidFill>
              <a:srgbClr val="D3481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Planning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762000" y="3200400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>
                  <a:latin typeface="+mj-lt"/>
                </a:rPr>
                <a:t>Complexity</a:t>
              </a:r>
            </a:p>
            <a:p>
              <a:pPr algn="ctr"/>
              <a:r>
                <a:rPr lang="en-US" sz="1200" b="1" dirty="0">
                  <a:latin typeface="+mj-lt"/>
                </a:rPr>
                <a:t>Mapping</a:t>
              </a:r>
            </a:p>
          </p:txBody>
        </p:sp>
        <p:cxnSp>
          <p:nvCxnSpPr>
            <p:cNvPr id="6" name="Straight Connector 5"/>
            <p:cNvCxnSpPr>
              <a:stCxn id="4" idx="6"/>
            </p:cNvCxnSpPr>
            <p:nvPr/>
          </p:nvCxnSpPr>
          <p:spPr>
            <a:xfrm>
              <a:off x="1676400" y="3657600"/>
              <a:ext cx="69494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28800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948496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68192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187888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24696" y="2286000"/>
              <a:ext cx="1119696" cy="4191000"/>
            </a:xfrm>
            <a:prstGeom prst="rect">
              <a:avLst/>
            </a:prstGeom>
            <a:solidFill>
              <a:srgbClr val="D3481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Programming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148831" y="2286000"/>
              <a:ext cx="1119696" cy="4191000"/>
            </a:xfrm>
            <a:prstGeom prst="rect">
              <a:avLst/>
            </a:prstGeom>
            <a:solidFill>
              <a:srgbClr val="D3481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Preliminary design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60759" y="2286000"/>
              <a:ext cx="1119696" cy="4191000"/>
            </a:xfrm>
            <a:prstGeom prst="rect">
              <a:avLst/>
            </a:prstGeom>
            <a:solidFill>
              <a:srgbClr val="D3481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design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81565" y="2286000"/>
              <a:ext cx="1119696" cy="4191000"/>
            </a:xfrm>
            <a:prstGeom prst="rect">
              <a:avLst/>
            </a:prstGeom>
            <a:solidFill>
              <a:srgbClr val="D3481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Construction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99412" y="2286000"/>
              <a:ext cx="1644588" cy="4191000"/>
            </a:xfrm>
            <a:prstGeom prst="rect">
              <a:avLst/>
            </a:prstGeom>
            <a:solidFill>
              <a:srgbClr val="D3481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Operation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762000" y="434635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/>
                <a:t>5 Methods</a:t>
              </a:r>
            </a:p>
          </p:txBody>
        </p:sp>
        <p:cxnSp>
          <p:nvCxnSpPr>
            <p:cNvPr id="87" name="Straight Connector 86"/>
            <p:cNvCxnSpPr>
              <a:stCxn id="86" idx="6"/>
            </p:cNvCxnSpPr>
            <p:nvPr/>
          </p:nvCxnSpPr>
          <p:spPr>
            <a:xfrm>
              <a:off x="1676400" y="4803559"/>
              <a:ext cx="69494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1828800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948496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068192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87888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62000" y="548639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/>
                <a:t>Execution </a:t>
              </a:r>
            </a:p>
            <a:p>
              <a:pPr algn="ctr"/>
              <a:r>
                <a:rPr lang="en-US" sz="1200" b="1" dirty="0"/>
                <a:t>Tools</a:t>
              </a:r>
            </a:p>
          </p:txBody>
        </p:sp>
        <p:cxnSp>
          <p:nvCxnSpPr>
            <p:cNvPr id="96" name="Straight Connector 95"/>
            <p:cNvCxnSpPr>
              <a:stCxn id="95" idx="6"/>
            </p:cNvCxnSpPr>
            <p:nvPr/>
          </p:nvCxnSpPr>
          <p:spPr>
            <a:xfrm>
              <a:off x="1676400" y="5943599"/>
              <a:ext cx="69494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1828800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948496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068192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187888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9488" y="334392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89184" y="334392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06661" y="334392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33015" y="334392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GATE4</a:t>
              </a: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1143000" y="4114800"/>
              <a:ext cx="152400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1143000" y="5263718"/>
              <a:ext cx="152400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1905000" y="2057400"/>
              <a:ext cx="6629400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4064001" y="3798770"/>
              <a:ext cx="152400" cy="7351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4064001" y="4947688"/>
              <a:ext cx="152400" cy="7351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riped Right Arrow 4"/>
            <p:cNvSpPr/>
            <p:nvPr/>
          </p:nvSpPr>
          <p:spPr>
            <a:xfrm>
              <a:off x="4508199" y="4365409"/>
              <a:ext cx="511021" cy="8763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307584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705600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027416" y="3581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307584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705600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27416" y="47273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307584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705600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027416" y="586739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986238" y="3329390"/>
              <a:ext cx="676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554064" y="3331792"/>
              <a:ext cx="67655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137399" y="3335866"/>
              <a:ext cx="676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GATE7</a:t>
              </a: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5063847" y="3329390"/>
              <a:ext cx="2708553" cy="2885142"/>
            </a:xfrm>
            <a:prstGeom prst="wedgeRectCallout">
              <a:avLst>
                <a:gd name="adj1" fmla="val -48903"/>
                <a:gd name="adj2" fmla="val -1908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105400" y="3513123"/>
              <a:ext cx="2420322" cy="2647904"/>
              <a:chOff x="3074263" y="3405432"/>
              <a:chExt cx="2420322" cy="264790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666108" y="3654490"/>
                <a:ext cx="224047" cy="114000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3250198" y="4837166"/>
                <a:ext cx="620824" cy="110635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4717678" y="4820400"/>
                <a:ext cx="650354" cy="112911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4732459" y="3608194"/>
                <a:ext cx="136203" cy="118352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4635651" y="3608194"/>
                <a:ext cx="136203" cy="118352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4440214" y="3608194"/>
                <a:ext cx="136203" cy="118352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cxnSpLocks/>
                <a:endCxn id="11" idx="2"/>
              </p:cNvCxnSpPr>
              <p:nvPr/>
            </p:nvCxnSpPr>
            <p:spPr>
              <a:xfrm flipV="1">
                <a:off x="4120618" y="3730659"/>
                <a:ext cx="163806" cy="10911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3764427" y="3637174"/>
                <a:ext cx="675652" cy="11832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3391153" y="4853969"/>
                <a:ext cx="465433" cy="10895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3569190" y="4829460"/>
                <a:ext cx="470210" cy="111406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endCxn id="109" idx="2"/>
              </p:cNvCxnSpPr>
              <p:nvPr/>
            </p:nvCxnSpPr>
            <p:spPr>
              <a:xfrm flipV="1">
                <a:off x="3728988" y="4916321"/>
                <a:ext cx="555437" cy="102720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endCxn id="109" idx="2"/>
              </p:cNvCxnSpPr>
              <p:nvPr/>
            </p:nvCxnSpPr>
            <p:spPr>
              <a:xfrm flipV="1">
                <a:off x="4057565" y="4916321"/>
                <a:ext cx="226860" cy="9937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4553397" y="4821788"/>
                <a:ext cx="461746" cy="110972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3870" y="3405432"/>
                <a:ext cx="1541108" cy="32522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4263" y="5833861"/>
                <a:ext cx="2420322" cy="21947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3"/>
              <a:srcRect t="23135"/>
              <a:stretch/>
            </p:blipFill>
            <p:spPr>
              <a:xfrm>
                <a:off x="3673206" y="4653307"/>
                <a:ext cx="1222437" cy="263014"/>
              </a:xfrm>
              <a:prstGeom prst="rect">
                <a:avLst/>
              </a:prstGeom>
            </p:spPr>
          </p:pic>
        </p:grpSp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9A7169-E650-4BCE-AA21-79F68DF5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3F52A5-8420-43B8-BBD8-CD320FF7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36" y="359465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Defining Project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4" y="1659835"/>
            <a:ext cx="7494104" cy="4343400"/>
          </a:xfrm>
        </p:spPr>
        <p:txBody>
          <a:bodyPr>
            <a:normAutofit/>
          </a:bodyPr>
          <a:lstStyle/>
          <a:p>
            <a:r>
              <a:rPr lang="en-AU" sz="3200" dirty="0"/>
              <a:t>College of Complex Project Managers (CCPM) says that complex projects are differentiated from routine projects </a:t>
            </a:r>
          </a:p>
          <a:p>
            <a:pPr lvl="1"/>
            <a:r>
              <a:rPr lang="en-AU" sz="2800" dirty="0"/>
              <a:t>“… degree of disorder, instability, emergence, non-linearity, recursiveness, uncertainty, irregularity and randomness”</a:t>
            </a:r>
          </a:p>
          <a:p>
            <a:pPr lvl="1"/>
            <a:r>
              <a:rPr lang="en-AU" sz="2800" dirty="0"/>
              <a:t>“to a high level of uncertainty about what the objectives are, and/or high uncertainty in how to implement the objectives”</a:t>
            </a:r>
          </a:p>
        </p:txBody>
      </p:sp>
      <p:pic>
        <p:nvPicPr>
          <p:cNvPr id="5" name="Picture 4" descr="A close up of a couple of street signs on a pole&#10;&#10;Description automatically generated">
            <a:extLst>
              <a:ext uri="{FF2B5EF4-FFF2-40B4-BE49-F238E27FC236}">
                <a16:creationId xmlns:a16="http://schemas.microsoft.com/office/drawing/2014/main" id="{B8D5925F-5139-4497-8680-2F8D553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1853648"/>
            <a:ext cx="5117769" cy="39557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1BE6-36EA-4B3B-85EB-7DC154B4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AF7B0-7F13-4998-819D-B74A7F74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40467"/>
            <a:ext cx="9839324" cy="1143000"/>
          </a:xfrm>
        </p:spPr>
        <p:txBody>
          <a:bodyPr>
            <a:normAutofit/>
          </a:bodyPr>
          <a:lstStyle/>
          <a:p>
            <a:r>
              <a:rPr lang="en-US" dirty="0"/>
              <a:t>Example of Iterative Complexity Mapping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76" y="57841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Average Complexity (all 50)= 5944 		Max Complexity (all 100) = 23776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5CBD31-5F8A-49C0-A3C0-CF1FAAE6A94D}"/>
              </a:ext>
            </a:extLst>
          </p:cNvPr>
          <p:cNvGrpSpPr/>
          <p:nvPr/>
        </p:nvGrpSpPr>
        <p:grpSpPr>
          <a:xfrm>
            <a:off x="399830" y="1673757"/>
            <a:ext cx="4058435" cy="2879702"/>
            <a:chOff x="395991" y="1497285"/>
            <a:chExt cx="4058435" cy="2879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4" t="4666" r="22227" b="11181"/>
            <a:stretch/>
          </p:blipFill>
          <p:spPr bwMode="auto">
            <a:xfrm>
              <a:off x="635520" y="1497285"/>
              <a:ext cx="2398426" cy="2308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5991" y="4007655"/>
              <a:ext cx="326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/>
                </a:rPr>
                <a:t>Complexity Footprint = 13434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Line Callout 1 2"/>
            <p:cNvSpPr/>
            <p:nvPr/>
          </p:nvSpPr>
          <p:spPr>
            <a:xfrm>
              <a:off x="3340468" y="1531807"/>
              <a:ext cx="1113958" cy="495300"/>
            </a:xfrm>
            <a:prstGeom prst="borderCallout1">
              <a:avLst>
                <a:gd name="adj1" fmla="val 47521"/>
                <a:gd name="adj2" fmla="val -1937"/>
                <a:gd name="adj3" fmla="val 76536"/>
                <a:gd name="adj4" fmla="val -55390"/>
              </a:avLst>
            </a:prstGeom>
            <a:ln w="4445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GATE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2534" y="2341744"/>
              <a:ext cx="1141892" cy="86068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D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1. Finance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2. Public Info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E86EA7-F609-43EB-9817-E7F8AE1C9039}"/>
              </a:ext>
            </a:extLst>
          </p:cNvPr>
          <p:cNvGrpSpPr/>
          <p:nvPr/>
        </p:nvGrpSpPr>
        <p:grpSpPr>
          <a:xfrm>
            <a:off x="4458265" y="1657531"/>
            <a:ext cx="4366538" cy="3977528"/>
            <a:chOff x="4242166" y="1646378"/>
            <a:chExt cx="4366538" cy="39775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t="4677" r="22074" b="9224"/>
            <a:stretch/>
          </p:blipFill>
          <p:spPr bwMode="auto">
            <a:xfrm>
              <a:off x="4349403" y="2700908"/>
              <a:ext cx="2785434" cy="261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242166" y="5254574"/>
              <a:ext cx="2999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/>
                </a:rPr>
                <a:t>Complexity Footprint = 10485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7436809" y="2679905"/>
              <a:ext cx="1113958" cy="495300"/>
            </a:xfrm>
            <a:prstGeom prst="borderCallout1">
              <a:avLst>
                <a:gd name="adj1" fmla="val 47521"/>
                <a:gd name="adj2" fmla="val -1937"/>
                <a:gd name="adj3" fmla="val 76536"/>
                <a:gd name="adj4" fmla="val -41531"/>
              </a:avLst>
            </a:prstGeom>
            <a:ln w="4445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GATE 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75081" y="1646378"/>
              <a:ext cx="1233623" cy="86068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C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1. Public Info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2. Permits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FC71E-671B-4A56-8F85-3EFD9DD5004A}"/>
              </a:ext>
            </a:extLst>
          </p:cNvPr>
          <p:cNvGrpSpPr/>
          <p:nvPr/>
        </p:nvGrpSpPr>
        <p:grpSpPr>
          <a:xfrm>
            <a:off x="9092775" y="1545215"/>
            <a:ext cx="3007468" cy="4648820"/>
            <a:chOff x="9092775" y="1545215"/>
            <a:chExt cx="3007468" cy="46488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1" t="4371" r="26394" b="10383"/>
            <a:stretch/>
          </p:blipFill>
          <p:spPr bwMode="auto">
            <a:xfrm>
              <a:off x="9146115" y="3290725"/>
              <a:ext cx="2680001" cy="2662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092775" y="5824703"/>
              <a:ext cx="300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/>
                </a:rPr>
                <a:t>Complexity Footprint = 7894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10712158" y="2499297"/>
              <a:ext cx="1113958" cy="495300"/>
            </a:xfrm>
            <a:prstGeom prst="borderCallout1">
              <a:avLst>
                <a:gd name="adj1" fmla="val 107461"/>
                <a:gd name="adj2" fmla="val 46035"/>
                <a:gd name="adj3" fmla="val 191621"/>
                <a:gd name="adj4" fmla="val 43753"/>
              </a:avLst>
            </a:prstGeom>
            <a:ln w="4445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GATE 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14260" y="1545215"/>
              <a:ext cx="1523999" cy="86068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B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1. Design decision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2. Precast order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6B0F-21A9-4347-B3F5-C9BCCB6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E5AA-0B44-47A8-BAAD-ACE205E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43838"/>
            <a:ext cx="8963027" cy="1143000"/>
          </a:xfrm>
        </p:spPr>
        <p:txBody>
          <a:bodyPr>
            <a:normAutofit/>
          </a:bodyPr>
          <a:lstStyle/>
          <a:p>
            <a:r>
              <a:rPr lang="en-US" dirty="0"/>
              <a:t>Michigan Case Study Mega-Projects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493469"/>
              </p:ext>
            </p:extLst>
          </p:nvPr>
        </p:nvGraphicFramePr>
        <p:xfrm>
          <a:off x="219075" y="1476376"/>
          <a:ext cx="8382000" cy="46710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58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Area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I-75 Goals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I-94 Goals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</a:rPr>
                        <a:t>Mobility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</a:rPr>
                        <a:t>Maintain regional mobility for public users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Maintain regional mobility for freight users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Budget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Deliver for &lt; $800 million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Deliver for &lt; $1.5 billion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Schedule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</a:rPr>
                        <a:t>Deliver in 4 years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Deliver in 4 years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Competition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Maximize local contractors’ opportunities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Maximize local contractors’ opportunities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781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</a:rPr>
                        <a:t>Scope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17.7 miles reconstruction and widening;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Add one lane in each direction;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Replace 16 bridges;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Improve drainage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6.7 miles reconstruction and widening;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Add one lane in each direction;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Replace 10 bridges;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 Add new service drive system on perimeter</a:t>
                      </a:r>
                      <a:endParaRPr lang="en-US" sz="2000" b="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CC702C6-1047-46B9-9DCA-3F106BAC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3228977"/>
            <a:ext cx="2703604" cy="2815588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8AD66B6-ECCF-4D26-93DA-DE2523096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08" y="1571625"/>
            <a:ext cx="2759617" cy="194310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DE212-2BA9-4FCB-BC92-B1BBAEAE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6569D-643A-4D83-AAB8-0F8FDD3C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92836"/>
            <a:ext cx="88392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/>
              <a:t>Michigan I-75 Complexity Ratings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83902"/>
              </p:ext>
            </p:extLst>
          </p:nvPr>
        </p:nvGraphicFramePr>
        <p:xfrm>
          <a:off x="2778760" y="1013737"/>
          <a:ext cx="6634480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44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Dimension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I-75 Project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Cost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Schedule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85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75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78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Technical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 dirty="0">
                          <a:effectLst/>
                        </a:rPr>
                        <a:t>62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 dirty="0">
                          <a:effectLst/>
                        </a:rPr>
                        <a:t>Context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85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Finance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>
                          <a:effectLst/>
                        </a:rPr>
                        <a:t>75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Area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171700" algn="l"/>
                        </a:tabLst>
                      </a:pPr>
                      <a:r>
                        <a:rPr lang="en-US" sz="2000">
                          <a:effectLst/>
                        </a:rPr>
                        <a:t>11,056</a:t>
                      </a:r>
                      <a:endParaRPr lang="en-US" sz="20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 dirty="0">
                          <a:effectLst/>
                        </a:rPr>
                        <a:t>12958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AU" sz="2000" dirty="0">
                          <a:effectLst/>
                        </a:rPr>
                        <a:t>11872</a:t>
                      </a:r>
                      <a:endParaRPr lang="en-US" sz="20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76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9" y="3549163"/>
            <a:ext cx="2819399" cy="2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535975"/>
            <a:ext cx="2819400" cy="25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3530829"/>
            <a:ext cx="2992120" cy="25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C02CC-6491-4DB4-9E80-2EFEFF19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52C2F-4D33-4726-9E3C-920E82C7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62890"/>
            <a:ext cx="8305800" cy="1143000"/>
          </a:xfrm>
        </p:spPr>
        <p:txBody>
          <a:bodyPr>
            <a:normAutofit/>
          </a:bodyPr>
          <a:lstStyle/>
          <a:p>
            <a:pPr hangingPunct="0"/>
            <a:r>
              <a:rPr lang="en-US" cap="small" dirty="0"/>
              <a:t>Michigan I-94 Complexity Ratings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76147"/>
              </p:ext>
            </p:extLst>
          </p:nvPr>
        </p:nvGraphicFramePr>
        <p:xfrm>
          <a:off x="1752601" y="1523999"/>
          <a:ext cx="8458199" cy="4038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84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Dimension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I-94 Project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2012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2013</a:t>
                      </a:r>
                      <a:endParaRPr lang="en-US" sz="28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2014</a:t>
                      </a:r>
                      <a:endParaRPr lang="en-US" sz="28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Cost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70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70</a:t>
                      </a:r>
                      <a:endParaRPr lang="en-US" sz="28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Schedule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90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82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85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Technical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70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Context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100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100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100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Finance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89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85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75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Area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17419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16453</a:t>
                      </a:r>
                      <a:endParaRPr lang="en-US" sz="280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15811</a:t>
                      </a:r>
                      <a:endParaRPr lang="en-US" sz="2800" dirty="0">
                        <a:effectLst/>
                        <a:latin typeface="Times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DD546-E218-43D3-B9ED-2D67D17C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70F8E-54D5-4179-8CF8-38C415C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Case Study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571625"/>
            <a:ext cx="6410325" cy="4514850"/>
          </a:xfrm>
        </p:spPr>
        <p:txBody>
          <a:bodyPr>
            <a:normAutofit/>
          </a:bodyPr>
          <a:lstStyle/>
          <a:p>
            <a:r>
              <a:rPr lang="en-GB" dirty="0"/>
              <a:t>“Project management is about resolving a problem need.” (</a:t>
            </a:r>
            <a:r>
              <a:rPr lang="en-US" dirty="0" err="1"/>
              <a:t>Joham</a:t>
            </a:r>
            <a:r>
              <a:rPr lang="en-US" dirty="0"/>
              <a:t> et al. 2009)</a:t>
            </a:r>
          </a:p>
          <a:p>
            <a:r>
              <a:rPr lang="en-US" dirty="0"/>
              <a:t>To do so requires:</a:t>
            </a:r>
          </a:p>
          <a:p>
            <a:pPr lvl="1"/>
            <a:r>
              <a:rPr lang="en-US" dirty="0"/>
              <a:t> Effective prioritization of project resources</a:t>
            </a:r>
          </a:p>
          <a:p>
            <a:pPr lvl="1"/>
            <a:r>
              <a:rPr lang="en-US" dirty="0"/>
              <a:t> Assignment to those needs that creating complexity</a:t>
            </a:r>
          </a:p>
          <a:p>
            <a:r>
              <a:rPr lang="en-US" dirty="0"/>
              <a:t>I-94’s financing issue caused a delay in I-75’s schedule.</a:t>
            </a:r>
          </a:p>
          <a:p>
            <a:r>
              <a:rPr lang="en-US" dirty="0"/>
              <a:t>The result was political issues increasing both project’s context dimension</a:t>
            </a:r>
          </a:p>
        </p:txBody>
      </p:sp>
      <p:pic>
        <p:nvPicPr>
          <p:cNvPr id="5" name="Picture 4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F2B6F27F-F586-46FD-A12D-F681C994B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895475"/>
            <a:ext cx="5381625" cy="38004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DBBCB-DA79-4F77-BB59-DCA13831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C372E-F9D7-467A-88A6-9E10574B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Case Study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85" y="1544052"/>
            <a:ext cx="5416307" cy="46471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Complexity mapping assists the complex project manager and its team to visualize the impact of their resource allocation decisions.</a:t>
            </a:r>
          </a:p>
          <a:p>
            <a:r>
              <a:rPr lang="en-US" dirty="0"/>
              <a:t>Across three samplings, the two teams were able to ultimately reduce the overall complexity of each project.</a:t>
            </a:r>
          </a:p>
          <a:p>
            <a:r>
              <a:rPr lang="en-US" dirty="0"/>
              <a:t>That is the definition of success in complex mega-project management.</a:t>
            </a:r>
          </a:p>
        </p:txBody>
      </p:sp>
      <p:pic>
        <p:nvPicPr>
          <p:cNvPr id="5" name="Picture 4" descr="A picture containing outdoor, train, transport, digger&#10;&#10;Description automatically generated">
            <a:extLst>
              <a:ext uri="{FF2B5EF4-FFF2-40B4-BE49-F238E27FC236}">
                <a16:creationId xmlns:a16="http://schemas.microsoft.com/office/drawing/2014/main" id="{01F603E6-9FAE-45EC-A24A-554C9AAB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152">
            <a:off x="6496812" y="1914525"/>
            <a:ext cx="5416307" cy="36956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A5504-2E4A-48CD-9921-FBC9D8CF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03A54-4830-425C-A5AC-E68EF5DE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A6EB-65EA-469A-AD10-F4032343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Hypothetical Application of 5DPM in Panama Canal Expansion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2E77-9BC1-49AB-A091-78132B1D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85" y="1620253"/>
            <a:ext cx="10515600" cy="513347"/>
          </a:xfrm>
        </p:spPr>
        <p:txBody>
          <a:bodyPr/>
          <a:lstStyle/>
          <a:p>
            <a:r>
              <a:rPr lang="en-US" dirty="0"/>
              <a:t>Method 1: Identify Critical Success Factors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64CC1C9-5E8C-4DA1-8921-AFA8F4EBD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5868"/>
              </p:ext>
            </p:extLst>
          </p:nvPr>
        </p:nvGraphicFramePr>
        <p:xfrm>
          <a:off x="732060" y="2255521"/>
          <a:ext cx="106941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005">
                <a:tc>
                  <a:txBody>
                    <a:bodyPr/>
                    <a:lstStyle/>
                    <a:p>
                      <a:r>
                        <a:rPr lang="en-US" sz="1600" dirty="0"/>
                        <a:t>Most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Least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91">
                <a:tc>
                  <a:txBody>
                    <a:bodyPr/>
                    <a:lstStyle/>
                    <a:p>
                      <a:r>
                        <a:rPr lang="en-US" sz="1600" b="1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Financing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Minimize</a:t>
                      </a:r>
                      <a:r>
                        <a:rPr lang="en-US" sz="1600" b="1" baseline="0" dirty="0"/>
                        <a:t> impact to traffic in existing canal: </a:t>
                      </a:r>
                      <a:r>
                        <a:rPr lang="en-US" sz="1600" baseline="0" dirty="0"/>
                        <a:t>Maintain preconstruction throughput.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Insufficient water in Lake Gatun for gravity flow: </a:t>
                      </a:r>
                      <a:r>
                        <a:rPr lang="en-US" sz="1600" b="0" dirty="0"/>
                        <a:t>Provide water recovery system for ~60% flow.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Minimize impact to environment: </a:t>
                      </a:r>
                      <a:r>
                        <a:rPr lang="en-US" sz="1600" b="0" baseline="0" dirty="0"/>
                        <a:t>Relocate crocodiles and other impacted species.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Account for differing site conditions:</a:t>
                      </a:r>
                      <a:r>
                        <a:rPr lang="en-US" sz="1600" b="0" baseline="0" dirty="0"/>
                        <a:t> Develop geotechnical baseline report.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???.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6">
            <a:extLst>
              <a:ext uri="{FF2B5EF4-FFF2-40B4-BE49-F238E27FC236}">
                <a16:creationId xmlns:a16="http://schemas.microsoft.com/office/drawing/2014/main" id="{2E41A533-675D-4432-A70B-7D00CDB86C24}"/>
              </a:ext>
            </a:extLst>
          </p:cNvPr>
          <p:cNvSpPr/>
          <p:nvPr/>
        </p:nvSpPr>
        <p:spPr>
          <a:xfrm>
            <a:off x="3218088" y="2388171"/>
            <a:ext cx="5105400" cy="83695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FE641B-C1CC-4A83-A2BF-3DDE596C5419}"/>
              </a:ext>
            </a:extLst>
          </p:cNvPr>
          <p:cNvSpPr txBox="1">
            <a:spLocks/>
          </p:cNvSpPr>
          <p:nvPr/>
        </p:nvSpPr>
        <p:spPr>
          <a:xfrm>
            <a:off x="910585" y="4369371"/>
            <a:ext cx="10515600" cy="149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 2: Assemble Project Team</a:t>
            </a:r>
          </a:p>
          <a:p>
            <a:pPr lvl="1"/>
            <a:r>
              <a:rPr lang="en-US" dirty="0"/>
              <a:t>Use design-build project delivery to provide integration of design and construction teams with ACP.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4AA446-D394-40E1-96A3-094783F3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FF570-81C5-4C6C-9671-FF9AA37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2268-D21B-4237-B1E4-A90502A6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Hypothetical Application of 5DPM in Panama Canal Expansion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43C-C633-4964-897B-FBDE958F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70" y="1620252"/>
            <a:ext cx="64792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Method 3: Select Project Arrangements</a:t>
            </a:r>
          </a:p>
          <a:p>
            <a:pPr lvl="1"/>
            <a:r>
              <a:rPr lang="en-US" dirty="0"/>
              <a:t>Establish ACP canal expansion program team as a separate administrative entity.</a:t>
            </a:r>
          </a:p>
          <a:p>
            <a:pPr lvl="1"/>
            <a:r>
              <a:rPr lang="en-US" dirty="0"/>
              <a:t>Empower team to make the necessary decisions to keep projects on budget and schedule.</a:t>
            </a:r>
          </a:p>
          <a:p>
            <a:pPr lvl="1"/>
            <a:r>
              <a:rPr lang="en-US" dirty="0"/>
              <a:t>Provide team with training on design-build project delivery</a:t>
            </a:r>
          </a:p>
          <a:p>
            <a:r>
              <a:rPr lang="en-US" dirty="0"/>
              <a:t>Method 4: Early Cost Model and Finance Plan</a:t>
            </a:r>
          </a:p>
          <a:p>
            <a:pPr lvl="1"/>
            <a:r>
              <a:rPr lang="en-US" dirty="0"/>
              <a:t>Develop project-level cost models.</a:t>
            </a:r>
          </a:p>
          <a:p>
            <a:pPr lvl="1"/>
            <a:r>
              <a:rPr lang="en-US" dirty="0"/>
              <a:t>Develop program-level financing plans.</a:t>
            </a:r>
          </a:p>
          <a:p>
            <a:endParaRPr lang="en-US" dirty="0"/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286CF612-8678-4D5D-8106-D593977C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13" y="3721276"/>
            <a:ext cx="3122644" cy="2447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A picture containing front, table, sitting, woman&#10;&#10;Description automatically generated">
            <a:extLst>
              <a:ext uri="{FF2B5EF4-FFF2-40B4-BE49-F238E27FC236}">
                <a16:creationId xmlns:a16="http://schemas.microsoft.com/office/drawing/2014/main" id="{8B8E32BB-E9AE-4D07-84D3-CF8B81AA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0" y="1436913"/>
            <a:ext cx="3915601" cy="26134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E795A8-BB7A-4ACD-9487-5DAD019A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736D52-6518-48BC-A186-86B23AE6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7463-2E17-439E-AB9E-45EADFA5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Hypothetical Application of 5DPM in Panama Canal Expansion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AC43-0299-42D8-9BC2-698F6EBF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85" y="1620253"/>
            <a:ext cx="10515600" cy="45566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 5: Develop Targeted Action Plans</a:t>
            </a:r>
          </a:p>
          <a:p>
            <a:pPr lvl="1"/>
            <a:r>
              <a:rPr lang="en-US" dirty="0"/>
              <a:t>Procurement strategy</a:t>
            </a:r>
          </a:p>
          <a:p>
            <a:pPr lvl="1"/>
            <a:r>
              <a:rPr lang="en-US" dirty="0"/>
              <a:t>Design-Build design administration</a:t>
            </a:r>
          </a:p>
          <a:p>
            <a:pPr lvl="1"/>
            <a:r>
              <a:rPr lang="en-US" dirty="0"/>
              <a:t>Environmental protection and mitigation</a:t>
            </a:r>
          </a:p>
          <a:p>
            <a:pPr lvl="1"/>
            <a:r>
              <a:rPr lang="en-US" dirty="0"/>
              <a:t>Geotechnical risk management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Select Project Executions Tools for Each Plan</a:t>
            </a:r>
          </a:p>
          <a:p>
            <a:pPr lvl="1"/>
            <a:r>
              <a:rPr lang="en-US" dirty="0"/>
              <a:t>Design-Build design administration plan</a:t>
            </a:r>
          </a:p>
          <a:p>
            <a:pPr lvl="2"/>
            <a:r>
              <a:rPr lang="en-US" dirty="0"/>
              <a:t>Determine work package/sequence</a:t>
            </a:r>
          </a:p>
          <a:p>
            <a:pPr lvl="2"/>
            <a:r>
              <a:rPr lang="en-US" dirty="0"/>
              <a:t>Design decision register</a:t>
            </a:r>
          </a:p>
          <a:p>
            <a:pPr lvl="2"/>
            <a:r>
              <a:rPr lang="en-US" dirty="0"/>
              <a:t>Design to budget</a:t>
            </a:r>
          </a:p>
          <a:p>
            <a:pPr lvl="1"/>
            <a:r>
              <a:rPr lang="en-US" dirty="0"/>
              <a:t>Geotechnical Risk Management</a:t>
            </a:r>
          </a:p>
          <a:p>
            <a:pPr lvl="2"/>
            <a:r>
              <a:rPr lang="en-US" dirty="0"/>
              <a:t>Risk retirement plan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DBFD1-B25B-4968-BB32-7260038B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0" y="2034073"/>
            <a:ext cx="5125958" cy="34989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854AD-B551-474C-B61C-D3DCD47E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FC872-C0BA-4D43-9B30-5C138979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422" y="492747"/>
            <a:ext cx="731742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Design/Construction Sequence of 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AEBA1B-6F8B-4C66-9F39-717F35E7BF67}"/>
              </a:ext>
            </a:extLst>
          </p:cNvPr>
          <p:cNvGrpSpPr/>
          <p:nvPr/>
        </p:nvGrpSpPr>
        <p:grpSpPr>
          <a:xfrm>
            <a:off x="118753" y="616800"/>
            <a:ext cx="11638648" cy="5393590"/>
            <a:chOff x="118753" y="616800"/>
            <a:chExt cx="11638648" cy="53935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A72523-E424-4D80-9F1A-65E518F2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723" y="1645501"/>
              <a:ext cx="5500378" cy="4186352"/>
            </a:xfrm>
            <a:prstGeom prst="rect">
              <a:avLst/>
            </a:prstGeom>
          </p:spPr>
        </p:pic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139D5EBB-61B2-4F7F-B2A7-0B8D8C3A16E9}"/>
                </a:ext>
              </a:extLst>
            </p:cNvPr>
            <p:cNvSpPr/>
            <p:nvPr/>
          </p:nvSpPr>
          <p:spPr>
            <a:xfrm>
              <a:off x="1914525" y="616800"/>
              <a:ext cx="1790700" cy="1478699"/>
            </a:xfrm>
            <a:prstGeom prst="curvedDownArrow">
              <a:avLst>
                <a:gd name="adj1" fmla="val 25000"/>
                <a:gd name="adj2" fmla="val 444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6249190B-9B30-4BA0-8460-F2B32C826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5674" y="1740751"/>
              <a:ext cx="4451727" cy="115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D08438-0F91-4C14-B994-BEE812749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709922" y="2295640"/>
              <a:ext cx="4543425" cy="288607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D8B17EE-C046-46E6-8B58-D6606E152743}"/>
                </a:ext>
              </a:extLst>
            </p:cNvPr>
            <p:cNvSpPr/>
            <p:nvPr/>
          </p:nvSpPr>
          <p:spPr>
            <a:xfrm>
              <a:off x="1838325" y="1350283"/>
              <a:ext cx="485776" cy="466010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36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0B65E3C-EBA6-41AF-A52F-7D0B6CB17317}"/>
              </a:ext>
            </a:extLst>
          </p:cNvPr>
          <p:cNvSpPr txBox="1"/>
          <p:nvPr/>
        </p:nvSpPr>
        <p:spPr>
          <a:xfrm>
            <a:off x="426090" y="458388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Design Work Breakdown 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88765-D3E8-452E-A160-E68AC6E6FE1E}"/>
              </a:ext>
            </a:extLst>
          </p:cNvPr>
          <p:cNvSpPr txBox="1"/>
          <p:nvPr/>
        </p:nvSpPr>
        <p:spPr>
          <a:xfrm>
            <a:off x="3674422" y="1695389"/>
            <a:ext cx="3614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Design Work Package Schedule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B8E38-F234-483B-9A3C-65C2576F2EE3}"/>
              </a:ext>
            </a:extLst>
          </p:cNvPr>
          <p:cNvSpPr txBox="1"/>
          <p:nvPr/>
        </p:nvSpPr>
        <p:spPr>
          <a:xfrm>
            <a:off x="7796721" y="2962245"/>
            <a:ext cx="420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Construction Work Package Sequence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E164A-6A99-4F5F-A1A1-B963ECAD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C5DF4-1B77-47AF-A3E0-22E6B08D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7145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49893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/>
              <a:t>Traditional Projects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697" y="1949243"/>
            <a:ext cx="4040188" cy="3951288"/>
          </a:xfrm>
        </p:spPr>
        <p:txBody>
          <a:bodyPr/>
          <a:lstStyle/>
          <a:p>
            <a:r>
              <a:rPr lang="en-US" dirty="0"/>
              <a:t>Standard practices can be used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Contracting</a:t>
            </a:r>
          </a:p>
          <a:p>
            <a:r>
              <a:rPr lang="en-US" dirty="0"/>
              <a:t>Static interactions</a:t>
            </a:r>
          </a:p>
          <a:p>
            <a:r>
              <a:rPr lang="en-US" dirty="0"/>
              <a:t>High level of similarity to prior projects creates certainty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928251" y="1285875"/>
            <a:ext cx="3147185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Complex 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657664" y="1949243"/>
            <a:ext cx="4263748" cy="3951288"/>
          </a:xfrm>
        </p:spPr>
        <p:txBody>
          <a:bodyPr/>
          <a:lstStyle/>
          <a:p>
            <a:r>
              <a:rPr lang="en-US" dirty="0"/>
              <a:t>Standard practices cannot be used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Contracting</a:t>
            </a:r>
          </a:p>
          <a:p>
            <a:r>
              <a:rPr lang="en-US" dirty="0"/>
              <a:t>Dynamic interactions</a:t>
            </a:r>
          </a:p>
          <a:p>
            <a:r>
              <a:rPr lang="en-US" dirty="0"/>
              <a:t>High level of uncertainty regarding objectives and/or implementation</a:t>
            </a:r>
          </a:p>
        </p:txBody>
      </p:sp>
      <p:pic>
        <p:nvPicPr>
          <p:cNvPr id="9" name="Picture 8" descr="A picture containing building, plant&#10;&#10;Description automatically generated">
            <a:extLst>
              <a:ext uri="{FF2B5EF4-FFF2-40B4-BE49-F238E27FC236}">
                <a16:creationId xmlns:a16="http://schemas.microsoft.com/office/drawing/2014/main" id="{81397B97-8A29-4AB1-9E60-7B9A5B2AB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00" y="1669774"/>
            <a:ext cx="2909149" cy="4091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B0A79B-828E-42ED-A03F-79E78A23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9B9297-EEF7-4370-91D0-B0EBBB02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E90-F69F-4A5B-8C9A-F350099A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447"/>
            <a:ext cx="10515600" cy="628235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Decision Register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DDD50-B284-4BDB-8F06-979D08E196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2" y="1491853"/>
            <a:ext cx="9946143" cy="4569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30D0F-FEFF-4D74-8AAA-DEB4071A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9F85-701E-4F99-BA05-4569995B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325"/>
            <a:ext cx="5181600" cy="496325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to 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1567543"/>
            <a:ext cx="7059192" cy="4618752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Complicated funding systems</a:t>
            </a:r>
          </a:p>
          <a:p>
            <a:pPr marL="342900" lvl="1"/>
            <a:r>
              <a:rPr lang="en-US" sz="2400" dirty="0"/>
              <a:t>Expiring appropriations</a:t>
            </a:r>
          </a:p>
          <a:p>
            <a:pPr marL="342900" lvl="1"/>
            <a:r>
              <a:rPr lang="en-US" sz="2400" dirty="0"/>
              <a:t>Portions of the project are underwritten by debt instruments</a:t>
            </a:r>
          </a:p>
          <a:p>
            <a:pPr marL="342900" lvl="1"/>
            <a:r>
              <a:rPr lang="en-US" sz="2400" dirty="0"/>
              <a:t>Entire project funding may not even be identified or secured</a:t>
            </a:r>
          </a:p>
          <a:p>
            <a:r>
              <a:rPr lang="en-US" sz="3300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Identify cost and schedule constraints.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Establish maximum budget and schedule and develop design options.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Confirm cost and schedule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Use a tracking log and begin approval process for design exceptions.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Clearly communicate cost and schedule constraints.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3B9F9-423E-4C6A-A047-2666FD8B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48">
            <a:off x="7951706" y="1827966"/>
            <a:ext cx="3583070" cy="33505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850D4-BE48-4D60-80EA-E24EE264B139}"/>
              </a:ext>
            </a:extLst>
          </p:cNvPr>
          <p:cNvSpPr txBox="1"/>
          <p:nvPr/>
        </p:nvSpPr>
        <p:spPr>
          <a:xfrm>
            <a:off x="8610600" y="5304799"/>
            <a:ext cx="255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C00000"/>
                </a:solidFill>
                <a:latin typeface="Calibri"/>
              </a:rPr>
              <a:t>Failure to design to budget result!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C6B90-C629-4089-B553-29AB5D17B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9F5C82-9A9A-4F51-9B8F-D7FA2D5F0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8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73" y="354367"/>
            <a:ext cx="8172450" cy="791600"/>
          </a:xfrm>
        </p:spPr>
        <p:txBody>
          <a:bodyPr>
            <a:normAutofit/>
          </a:bodyPr>
          <a:lstStyle/>
          <a:p>
            <a:r>
              <a:rPr lang="en-US" dirty="0"/>
              <a:t>Risk Retirement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365" y="1440277"/>
            <a:ext cx="3746377" cy="4862943"/>
          </a:xfrm>
        </p:spPr>
        <p:txBody>
          <a:bodyPr>
            <a:normAutofit/>
          </a:bodyPr>
          <a:lstStyle/>
          <a:p>
            <a:r>
              <a:rPr lang="en-US" dirty="0"/>
              <a:t>Risk exposure dates correlated to schedule</a:t>
            </a:r>
          </a:p>
          <a:p>
            <a:r>
              <a:rPr lang="en-US" dirty="0"/>
              <a:t>Exposure passed dates become schedule milestones</a:t>
            </a:r>
          </a:p>
          <a:p>
            <a:r>
              <a:rPr lang="en-US" dirty="0"/>
              <a:t>Retire risk after exposure is passed</a:t>
            </a:r>
          </a:p>
          <a:p>
            <a:r>
              <a:rPr lang="en-US" dirty="0"/>
              <a:t>Release contingencies as risks are retired.</a:t>
            </a:r>
          </a:p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F1B593-8D90-4D21-B091-AAF1EE851FD7}"/>
              </a:ext>
            </a:extLst>
          </p:cNvPr>
          <p:cNvGrpSpPr/>
          <p:nvPr/>
        </p:nvGrpSpPr>
        <p:grpSpPr>
          <a:xfrm>
            <a:off x="4030742" y="819042"/>
            <a:ext cx="8015205" cy="5484178"/>
            <a:chOff x="4036826" y="683691"/>
            <a:chExt cx="8015205" cy="548417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3CA184-A2AC-465F-9C91-57924123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106" y="683691"/>
              <a:ext cx="1461252" cy="16677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4842DA-DF3C-45A8-BB2B-AB0E8F2B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761" y="3658032"/>
              <a:ext cx="2425265" cy="250983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EC6C85-7F7E-4B38-8568-A13089314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826" y="3752851"/>
              <a:ext cx="4289797" cy="2415018"/>
            </a:xfrm>
            <a:prstGeom prst="rect">
              <a:avLst/>
            </a:prstGeom>
          </p:spPr>
        </p:pic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4BAC3A4-74BF-471A-8E6E-CF65E389A7E6}"/>
                </a:ext>
              </a:extLst>
            </p:cNvPr>
            <p:cNvSpPr/>
            <p:nvPr/>
          </p:nvSpPr>
          <p:spPr>
            <a:xfrm>
              <a:off x="6096000" y="3997793"/>
              <a:ext cx="342900" cy="3228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9F1FF23-F253-4750-BCE1-3B4ADBA7F3D9}"/>
                </a:ext>
              </a:extLst>
            </p:cNvPr>
            <p:cNvSpPr/>
            <p:nvPr/>
          </p:nvSpPr>
          <p:spPr>
            <a:xfrm>
              <a:off x="7039861" y="4320648"/>
              <a:ext cx="342900" cy="32285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A4C4303-0740-4AA0-884E-71490DE64E92}"/>
                </a:ext>
              </a:extLst>
            </p:cNvPr>
            <p:cNvSpPr/>
            <p:nvPr/>
          </p:nvSpPr>
          <p:spPr>
            <a:xfrm>
              <a:off x="7611753" y="5163545"/>
              <a:ext cx="342900" cy="3228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A36488-535B-465A-9207-4B7E97B0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826" y="1454298"/>
              <a:ext cx="1982974" cy="217627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831992EB-0BAB-4BD4-B723-F501B89D6ABE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6019800" y="2542433"/>
              <a:ext cx="247650" cy="1455360"/>
            </a:xfrm>
            <a:prstGeom prst="curvedConnector2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1D7BF174-9BC5-43A5-B8E3-AF074C94EA41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6200000" flipH="1">
              <a:off x="5875969" y="2985306"/>
              <a:ext cx="1455360" cy="1215324"/>
            </a:xfrm>
            <a:prstGeom prst="curvedConnector3">
              <a:avLst>
                <a:gd name="adj1" fmla="val -1704"/>
              </a:avLst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44C86505-C88E-4A99-A1FC-F5888422A1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05642" y="3285983"/>
              <a:ext cx="2020295" cy="1734828"/>
            </a:xfrm>
            <a:prstGeom prst="curvedConnector3">
              <a:avLst>
                <a:gd name="adj1" fmla="val 1439"/>
              </a:avLst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34C530-C1D5-40B7-AABB-FE657FD55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1012" y="4153397"/>
              <a:ext cx="2185488" cy="500"/>
            </a:xfrm>
            <a:prstGeom prst="straightConnector1">
              <a:avLst/>
            </a:prstGeom>
            <a:ln w="571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80B662E-584F-4425-8D4E-B3AA70CF0B77}"/>
                </a:ext>
              </a:extLst>
            </p:cNvPr>
            <p:cNvCxnSpPr>
              <a:cxnSpLocks/>
            </p:cNvCxnSpPr>
            <p:nvPr/>
          </p:nvCxnSpPr>
          <p:spPr>
            <a:xfrm>
              <a:off x="7911012" y="4620253"/>
              <a:ext cx="2263404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6D9FAF6-A4FA-47EB-90D9-9B8E350EDFCE}"/>
                </a:ext>
              </a:extLst>
            </p:cNvPr>
            <p:cNvCxnSpPr>
              <a:cxnSpLocks/>
            </p:cNvCxnSpPr>
            <p:nvPr/>
          </p:nvCxnSpPr>
          <p:spPr>
            <a:xfrm>
              <a:off x="7988929" y="5401175"/>
              <a:ext cx="210757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row: Up 31">
              <a:extLst>
                <a:ext uri="{FF2B5EF4-FFF2-40B4-BE49-F238E27FC236}">
                  <a16:creationId xmlns:a16="http://schemas.microsoft.com/office/drawing/2014/main" id="{DE90A70C-A421-440A-B46A-6AED1750FAF4}"/>
                </a:ext>
              </a:extLst>
            </p:cNvPr>
            <p:cNvSpPr/>
            <p:nvPr/>
          </p:nvSpPr>
          <p:spPr>
            <a:xfrm>
              <a:off x="10485757" y="2532476"/>
              <a:ext cx="320361" cy="800842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Up 32">
              <a:extLst>
                <a:ext uri="{FF2B5EF4-FFF2-40B4-BE49-F238E27FC236}">
                  <a16:creationId xmlns:a16="http://schemas.microsoft.com/office/drawing/2014/main" id="{771FC101-A836-4A58-9DC2-3E8439D988B6}"/>
                </a:ext>
              </a:extLst>
            </p:cNvPr>
            <p:cNvSpPr/>
            <p:nvPr/>
          </p:nvSpPr>
          <p:spPr>
            <a:xfrm>
              <a:off x="10912665" y="2617423"/>
              <a:ext cx="320361" cy="80084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81E58D-6514-4F93-8AA4-29ACC26B927A}"/>
                </a:ext>
              </a:extLst>
            </p:cNvPr>
            <p:cNvSpPr txBox="1"/>
            <p:nvPr/>
          </p:nvSpPr>
          <p:spPr>
            <a:xfrm>
              <a:off x="10912665" y="3411036"/>
              <a:ext cx="34834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$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6888C5-989F-41D3-8E05-9C14C8A028FF}"/>
                </a:ext>
              </a:extLst>
            </p:cNvPr>
            <p:cNvSpPr txBox="1"/>
            <p:nvPr/>
          </p:nvSpPr>
          <p:spPr>
            <a:xfrm>
              <a:off x="10497925" y="3295929"/>
              <a:ext cx="34834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$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9BF42F-7C38-48CD-9061-A0C1CB84F475}"/>
                </a:ext>
              </a:extLst>
            </p:cNvPr>
            <p:cNvSpPr txBox="1"/>
            <p:nvPr/>
          </p:nvSpPr>
          <p:spPr>
            <a:xfrm>
              <a:off x="10014792" y="3223635"/>
              <a:ext cx="348343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$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58A641-82D2-4325-8012-F76021CA61E3}"/>
                </a:ext>
              </a:extLst>
            </p:cNvPr>
            <p:cNvSpPr txBox="1"/>
            <p:nvPr/>
          </p:nvSpPr>
          <p:spPr>
            <a:xfrm>
              <a:off x="8544284" y="2129843"/>
              <a:ext cx="35077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Line Item Contingencies Released to PM</a:t>
              </a:r>
            </a:p>
          </p:txBody>
        </p:sp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C7F4A227-95A3-4DBD-9B03-58CA2F128834}"/>
                </a:ext>
              </a:extLst>
            </p:cNvPr>
            <p:cNvSpPr/>
            <p:nvPr/>
          </p:nvSpPr>
          <p:spPr>
            <a:xfrm>
              <a:off x="10003087" y="2448640"/>
              <a:ext cx="320361" cy="8008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0C5-25D9-4889-8BAA-32C427682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1159-C0E0-4E3D-A847-0FC1FF13D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65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8B50-F007-41DA-AB50-14BEC579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953EE-8785-4189-87EB-7D221F4C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5DPM merely </a:t>
            </a:r>
            <a:r>
              <a:rPr lang="en-US" b="1" i="1" dirty="0"/>
              <a:t>RESTRUCTURES</a:t>
            </a:r>
            <a:r>
              <a:rPr lang="en-US" dirty="0"/>
              <a:t> the project team’s thought process by:</a:t>
            </a:r>
          </a:p>
          <a:p>
            <a:pPr lvl="1"/>
            <a:r>
              <a:rPr lang="en-US" dirty="0"/>
              <a:t> Elevating context and finance to the same level as cost, schedule, and technical</a:t>
            </a:r>
          </a:p>
          <a:p>
            <a:pPr lvl="1"/>
            <a:r>
              <a:rPr lang="en-US" dirty="0"/>
              <a:t> Emphasizing parallel rather than linear project development</a:t>
            </a:r>
          </a:p>
          <a:p>
            <a:pPr lvl="1"/>
            <a:r>
              <a:rPr lang="en-US" dirty="0"/>
              <a:t> Early consideration of all factors that create complexity</a:t>
            </a:r>
          </a:p>
          <a:p>
            <a:r>
              <a:rPr lang="en-US" dirty="0"/>
              <a:t>Planning </a:t>
            </a:r>
            <a:r>
              <a:rPr lang="en-US" b="1" i="1" dirty="0">
                <a:solidFill>
                  <a:srgbClr val="00B050"/>
                </a:solidFill>
              </a:rPr>
              <a:t>methods</a:t>
            </a:r>
            <a:r>
              <a:rPr lang="en-US" dirty="0"/>
              <a:t> and execution </a:t>
            </a:r>
            <a:r>
              <a:rPr lang="en-US" b="1" i="1" dirty="0">
                <a:solidFill>
                  <a:srgbClr val="0070C0"/>
                </a:solidFill>
              </a:rPr>
              <a:t>tools</a:t>
            </a:r>
            <a:r>
              <a:rPr lang="en-US" dirty="0"/>
              <a:t> form the project delivery </a:t>
            </a:r>
            <a:r>
              <a:rPr lang="en-US" b="1" i="1" dirty="0"/>
              <a:t>strategy</a:t>
            </a:r>
            <a:r>
              <a:rPr lang="en-US" dirty="0"/>
              <a:t> for a given complex megaproject’s </a:t>
            </a:r>
            <a:r>
              <a:rPr lang="en-US" b="1" u="sng" dirty="0">
                <a:solidFill>
                  <a:srgbClr val="0070C0"/>
                </a:solidFill>
              </a:rPr>
              <a:t>PMP.</a:t>
            </a:r>
          </a:p>
          <a:p>
            <a:r>
              <a:rPr lang="en-US" dirty="0"/>
              <a:t>5DPM permits the measurement of complexity in a meaningful manner that permits the PM team to use it as a project control tool.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01200-337C-40C7-9965-E22AADA4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CEB67-57AF-437D-A6AF-AFF38F01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8338-A087-47C2-BBBE-B5C10486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DF51-A838-40F0-AC95-8939E3E9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5DPM has been implemented by US state departments of transportation.</a:t>
            </a:r>
          </a:p>
          <a:p>
            <a:pPr lvl="1"/>
            <a:r>
              <a:rPr lang="en-US" i="1" dirty="0"/>
              <a:t>Seattle Multimodal Terminal at</a:t>
            </a:r>
            <a:r>
              <a:rPr lang="en-US" dirty="0"/>
              <a:t> </a:t>
            </a:r>
            <a:r>
              <a:rPr lang="en-US" i="1" dirty="0"/>
              <a:t>Colman Dock</a:t>
            </a:r>
            <a:r>
              <a:rPr lang="en-US" dirty="0"/>
              <a:t> GC/CM </a:t>
            </a:r>
            <a:r>
              <a:rPr lang="en-US" i="1" dirty="0"/>
              <a:t>Project, </a:t>
            </a:r>
            <a:r>
              <a:rPr lang="en-US" dirty="0"/>
              <a:t>Washington State DOT, $268 million</a:t>
            </a:r>
          </a:p>
          <a:p>
            <a:pPr lvl="1"/>
            <a:r>
              <a:rPr lang="en-US" i="1" dirty="0"/>
              <a:t>I-95 Northbound Viaduct Project,</a:t>
            </a:r>
            <a:r>
              <a:rPr lang="en-US" dirty="0"/>
              <a:t> Rhode Island DOT, $135 million</a:t>
            </a:r>
          </a:p>
          <a:p>
            <a:pPr lvl="1"/>
            <a:r>
              <a:rPr lang="en-US" i="1" dirty="0"/>
              <a:t>I-293 EXITS 6 &amp; 7 Project, </a:t>
            </a:r>
            <a:r>
              <a:rPr lang="en-US" dirty="0"/>
              <a:t>New Hampshire DOT, $128 million</a:t>
            </a:r>
          </a:p>
          <a:p>
            <a:pPr lvl="1"/>
            <a:r>
              <a:rPr lang="en-US" i="1" dirty="0"/>
              <a:t>I-10 Near Term Improvements CM-at-Risk Project, </a:t>
            </a:r>
            <a:r>
              <a:rPr lang="en-US" dirty="0"/>
              <a:t>Arizona DOT, $310 million</a:t>
            </a:r>
          </a:p>
          <a:p>
            <a:pPr lvl="1"/>
            <a:r>
              <a:rPr lang="en-US" i="1" dirty="0"/>
              <a:t>Council Bluffs I-70 Segment 4 DBB Project, </a:t>
            </a:r>
            <a:r>
              <a:rPr lang="en-US" dirty="0"/>
              <a:t>Iowa DOT, $2 billion</a:t>
            </a:r>
          </a:p>
          <a:p>
            <a:pPr lvl="1"/>
            <a:r>
              <a:rPr lang="en-US" i="1" dirty="0"/>
              <a:t>Highway 20 Rehabilitation DB Project, </a:t>
            </a:r>
            <a:r>
              <a:rPr lang="en-US" dirty="0"/>
              <a:t>Massachusetts</a:t>
            </a:r>
            <a:r>
              <a:rPr lang="en-US" i="1" dirty="0"/>
              <a:t> </a:t>
            </a:r>
            <a:r>
              <a:rPr lang="en-US" dirty="0"/>
              <a:t>DOT, $101 million</a:t>
            </a:r>
          </a:p>
          <a:p>
            <a:pPr lvl="1"/>
            <a:r>
              <a:rPr lang="en-US" i="1" dirty="0"/>
              <a:t>Interstate 75 Expansion DB Project </a:t>
            </a:r>
            <a:r>
              <a:rPr lang="en-US" dirty="0"/>
              <a:t>Michigan DOT, $175 million</a:t>
            </a:r>
          </a:p>
          <a:p>
            <a:pPr lvl="1"/>
            <a:r>
              <a:rPr lang="en-US" i="1" dirty="0"/>
              <a:t>Interstate 94 Modernization DBB Project, </a:t>
            </a:r>
            <a:r>
              <a:rPr lang="en-US" dirty="0"/>
              <a:t>Michigan</a:t>
            </a:r>
            <a:r>
              <a:rPr lang="en-US" i="1" dirty="0"/>
              <a:t> </a:t>
            </a:r>
            <a:r>
              <a:rPr lang="en-US" dirty="0"/>
              <a:t>DOT, $200 million </a:t>
            </a:r>
          </a:p>
          <a:p>
            <a:pPr lvl="1"/>
            <a:r>
              <a:rPr lang="en-US" i="1" dirty="0"/>
              <a:t>Interstate 285 Tollway P3 Project, </a:t>
            </a:r>
            <a:r>
              <a:rPr lang="en-US" dirty="0"/>
              <a:t>Georgia DOT, $1.1 billion</a:t>
            </a:r>
          </a:p>
          <a:p>
            <a:pPr lvl="1"/>
            <a:r>
              <a:rPr lang="en-US" i="1" dirty="0"/>
              <a:t>Northwest Corridor Design-build-finance Project </a:t>
            </a:r>
            <a:r>
              <a:rPr lang="en-US" dirty="0"/>
              <a:t>Georgia DOT, $2.5 billion</a:t>
            </a:r>
          </a:p>
          <a:p>
            <a:pPr lvl="1"/>
            <a:r>
              <a:rPr lang="en-US" i="1" dirty="0"/>
              <a:t>I-10 Mobile River Bridge Project, </a:t>
            </a:r>
            <a:r>
              <a:rPr lang="en-US" dirty="0"/>
              <a:t>Alabama DOT, $832 million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98B69-F76E-45B1-A487-A92057DB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50E03-7F08-41A5-8F96-02DD153B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FBAE-F02C-4B6A-BF9E-E0362435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63440-9EB4-4EA0-ACAF-286D0F45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85" y="1620253"/>
            <a:ext cx="5900762" cy="4351338"/>
          </a:xfrm>
        </p:spPr>
        <p:txBody>
          <a:bodyPr/>
          <a:lstStyle/>
          <a:p>
            <a:r>
              <a:rPr lang="en-US" dirty="0"/>
              <a:t>The initial two 5DPM projects in Georgia were so successful that it has adopted the approach for its $11 billion Major Mobility Improvement Program.</a:t>
            </a:r>
          </a:p>
          <a:p>
            <a:r>
              <a:rPr lang="en-US" dirty="0"/>
              <a:t>UTP is sponsoring a 2-day workshop on October 14 and 15 in Panama City.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4CAC26A-4B08-466B-B4E6-BAD3DE84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61" y="2148542"/>
            <a:ext cx="5065135" cy="299476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5C736-9AE3-48AC-95BD-8A732F51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FB681-D0E4-444E-ACA7-80EF3298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4847-682A-41C7-B19E-C3499149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24847-682A-41C7-B19E-C349914960A1}"/>
              </a:ext>
            </a:extLst>
          </p:cNvPr>
          <p:cNvSpPr txBox="1">
            <a:spLocks/>
          </p:cNvSpPr>
          <p:nvPr/>
        </p:nvSpPr>
        <p:spPr>
          <a:xfrm>
            <a:off x="2422938" y="453675"/>
            <a:ext cx="10972800" cy="94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>
                <a:solidFill>
                  <a:srgbClr val="0070C0"/>
                </a:solidFill>
              </a:rPr>
              <a:t>¿¿¿ Preguntas</a:t>
            </a:r>
            <a:r>
              <a:rPr lang="en-US" dirty="0">
                <a:solidFill>
                  <a:srgbClr val="0070C0"/>
                </a:solidFill>
              </a:rPr>
              <a:t> ???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63C8F4-2E80-44B1-BCA5-599E710B07BB}"/>
              </a:ext>
            </a:extLst>
          </p:cNvPr>
          <p:cNvGrpSpPr/>
          <p:nvPr/>
        </p:nvGrpSpPr>
        <p:grpSpPr>
          <a:xfrm>
            <a:off x="914230" y="1654425"/>
            <a:ext cx="4210050" cy="4079625"/>
            <a:chOff x="762001" y="980767"/>
            <a:chExt cx="2133600" cy="20991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49DEAB-63B7-43F9-9770-2CF5DF93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980767"/>
              <a:ext cx="2133600" cy="209918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40FA59-6F4F-45E6-8F74-8B6527A3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8076">
              <a:off x="1658843" y="2184394"/>
              <a:ext cx="339916" cy="4062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C31904-EE31-49DF-953E-2EE6F54AC64C}"/>
              </a:ext>
            </a:extLst>
          </p:cNvPr>
          <p:cNvGrpSpPr/>
          <p:nvPr/>
        </p:nvGrpSpPr>
        <p:grpSpPr>
          <a:xfrm>
            <a:off x="7618470" y="1749675"/>
            <a:ext cx="2581275" cy="3984375"/>
            <a:chOff x="8153400" y="1854450"/>
            <a:chExt cx="2438400" cy="37414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8BB4DD-1AE8-4D8F-BF56-A9BB09E95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854450"/>
              <a:ext cx="2438400" cy="3741419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671600-267E-4349-AB79-D9D5A4E3266A}"/>
                </a:ext>
              </a:extLst>
            </p:cNvPr>
            <p:cNvSpPr txBox="1"/>
            <p:nvPr/>
          </p:nvSpPr>
          <p:spPr>
            <a:xfrm>
              <a:off x="8153400" y="3513366"/>
              <a:ext cx="12954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2100" b="1" dirty="0">
                  <a:solidFill>
                    <a:schemeClr val="bg1"/>
                  </a:solidFill>
                </a:rPr>
                <a:t>¿¿¿ </a:t>
              </a:r>
              <a:r>
                <a:rPr lang="en-US" sz="2100" b="1" dirty="0" err="1">
                  <a:solidFill>
                    <a:schemeClr val="bg1"/>
                  </a:solidFill>
                </a:rPr>
                <a:t>Preguntas</a:t>
              </a:r>
              <a:r>
                <a:rPr lang="en-US" sz="2100" b="1" dirty="0">
                  <a:solidFill>
                    <a:schemeClr val="bg1"/>
                  </a:solidFill>
                </a:rPr>
                <a:t> ???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415825-6263-4BF4-97CD-B0541C11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511">
              <a:off x="9410699" y="1953183"/>
              <a:ext cx="371475" cy="371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66575D-9FDF-4470-9C6E-7962FC77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1317">
              <a:off x="9464397" y="4143420"/>
              <a:ext cx="361591" cy="196720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D49C4-9B76-481C-816A-3E73A96B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D1F5C-168D-43E8-BC99-BFC04F75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6" y="288237"/>
            <a:ext cx="8153399" cy="1143000"/>
          </a:xfrm>
        </p:spPr>
        <p:txBody>
          <a:bodyPr>
            <a:normAutofit/>
          </a:bodyPr>
          <a:lstStyle/>
          <a:p>
            <a:r>
              <a:rPr lang="en-US" dirty="0"/>
              <a:t>Uncertainty Drives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1600200"/>
            <a:ext cx="5850835" cy="4422913"/>
          </a:xfrm>
        </p:spPr>
        <p:txBody>
          <a:bodyPr>
            <a:normAutofit/>
          </a:bodyPr>
          <a:lstStyle/>
          <a:p>
            <a:r>
              <a:rPr lang="en-GB" dirty="0"/>
              <a:t>The CCPM maintains that “the level of uncertainty [i.e. complexity] will vary with the maturity of the individual/organization.” </a:t>
            </a:r>
          </a:p>
          <a:p>
            <a:r>
              <a:rPr lang="en-GB" dirty="0"/>
              <a:t>The amount of uncertainty that exists in the project that is beyond the project manager’s control that makes it complex.</a:t>
            </a:r>
          </a:p>
          <a:p>
            <a:r>
              <a:rPr lang="en-GB" sz="3600" b="1" i="1" dirty="0">
                <a:solidFill>
                  <a:srgbClr val="C00000"/>
                </a:solidFill>
              </a:rPr>
              <a:t>Managing on the edge of chaos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stationary, colorful, table&#10;&#10;Description automatically generated">
            <a:extLst>
              <a:ext uri="{FF2B5EF4-FFF2-40B4-BE49-F238E27FC236}">
                <a16:creationId xmlns:a16="http://schemas.microsoft.com/office/drawing/2014/main" id="{FEBA7556-A2F0-49FD-9633-35318387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7156"/>
            <a:ext cx="6096000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BF7FB-0FBD-4A6E-8EC5-76C6F2B2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53A2-7969-48F6-A475-F119B26A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80" y="251926"/>
            <a:ext cx="8381999" cy="1143000"/>
          </a:xfrm>
        </p:spPr>
        <p:txBody>
          <a:bodyPr>
            <a:normAutofit/>
          </a:bodyPr>
          <a:lstStyle/>
          <a:p>
            <a:r>
              <a:rPr lang="en-US" dirty="0"/>
              <a:t>Causes of Complexity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93715" y="1576874"/>
            <a:ext cx="5477069" cy="4618652"/>
          </a:xfrm>
        </p:spPr>
        <p:txBody>
          <a:bodyPr>
            <a:normAutofit/>
          </a:bodyPr>
          <a:lstStyle/>
          <a:p>
            <a:r>
              <a:rPr lang="en-US" sz="3200" dirty="0"/>
              <a:t> Inexperience</a:t>
            </a:r>
          </a:p>
          <a:p>
            <a:r>
              <a:rPr lang="en-US" sz="3200" dirty="0"/>
              <a:t> Technical challenges</a:t>
            </a:r>
          </a:p>
          <a:p>
            <a:r>
              <a:rPr lang="en-US" sz="3200" dirty="0"/>
              <a:t> Non-technical challenges</a:t>
            </a:r>
          </a:p>
          <a:p>
            <a:r>
              <a:rPr lang="en-US" sz="3200" dirty="0"/>
              <a:t> Multiple funding sources</a:t>
            </a:r>
          </a:p>
          <a:p>
            <a:r>
              <a:rPr lang="en-US" sz="3200" dirty="0"/>
              <a:t> Multiple external parties</a:t>
            </a:r>
          </a:p>
          <a:p>
            <a:r>
              <a:rPr lang="en-US" sz="3200" dirty="0"/>
              <a:t> Environmental constraints</a:t>
            </a:r>
          </a:p>
          <a:p>
            <a:r>
              <a:rPr lang="en-US" sz="3200" dirty="0"/>
              <a:t> Political issues</a:t>
            </a:r>
          </a:p>
          <a:p>
            <a:r>
              <a:rPr lang="en-US" sz="3200" dirty="0"/>
              <a:t>Public relations challenges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8" name="Picture 7" descr="A yellow sign on a pole&#10;&#10;Description automatically generated">
            <a:extLst>
              <a:ext uri="{FF2B5EF4-FFF2-40B4-BE49-F238E27FC236}">
                <a16:creationId xmlns:a16="http://schemas.microsoft.com/office/drawing/2014/main" id="{887B1206-F631-4372-AEA4-E1513C0B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5" y="2640565"/>
            <a:ext cx="3032449" cy="30324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A person sitting posing for the camera&#10;&#10;Description automatically generated">
            <a:extLst>
              <a:ext uri="{FF2B5EF4-FFF2-40B4-BE49-F238E27FC236}">
                <a16:creationId xmlns:a16="http://schemas.microsoft.com/office/drawing/2014/main" id="{4A0F5F56-5E1E-4F18-8512-7C1D2C5CB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68">
            <a:off x="3348575" y="1524831"/>
            <a:ext cx="2292252" cy="26606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4DBD22CD-83DD-4807-9C62-C54383586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405">
            <a:off x="329037" y="1716024"/>
            <a:ext cx="3452820" cy="15694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298CB38-1AB0-49B2-85F3-13997F97F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3662056"/>
            <a:ext cx="3032448" cy="2460539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6841133-BCF3-44F6-8250-AC319AB9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65554F-0657-43AF-90C5-93E96A7B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98" y="1566414"/>
            <a:ext cx="629528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Research questions:</a:t>
            </a:r>
          </a:p>
          <a:p>
            <a:pPr lvl="1" hangingPunct="0"/>
            <a:r>
              <a:rPr lang="en-US" sz="2800" dirty="0"/>
              <a:t>Can project managers manage complexity in mega-projects?</a:t>
            </a:r>
          </a:p>
          <a:p>
            <a:pPr lvl="1" hangingPunct="0"/>
            <a:r>
              <a:rPr lang="en-US" sz="2800" dirty="0"/>
              <a:t>How can complexity be measured?</a:t>
            </a:r>
          </a:p>
          <a:p>
            <a:pPr lvl="1" hangingPunct="0"/>
            <a:r>
              <a:rPr lang="en-US" sz="2800" dirty="0"/>
              <a:t>Can the measurement be used to track complexity change over time in mega-projects? </a:t>
            </a:r>
          </a:p>
          <a:p>
            <a:pPr marL="457118" lvl="1" indent="0">
              <a:buNone/>
            </a:pPr>
            <a:endParaRPr lang="en-US" sz="2800" dirty="0"/>
          </a:p>
        </p:txBody>
      </p:sp>
      <p:pic>
        <p:nvPicPr>
          <p:cNvPr id="5" name="Picture 4" descr="A river running through a city&#10;&#10;Description automatically generated">
            <a:extLst>
              <a:ext uri="{FF2B5EF4-FFF2-40B4-BE49-F238E27FC236}">
                <a16:creationId xmlns:a16="http://schemas.microsoft.com/office/drawing/2014/main" id="{A3C253C5-D7B5-4EBD-BAEC-46AE1798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590">
            <a:off x="6599583" y="1798983"/>
            <a:ext cx="5181599" cy="3886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8D5C2-16C3-485B-977C-EBC9A50B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AB88C-C60B-4055-8892-A208FB71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180" y="327991"/>
            <a:ext cx="9261681" cy="10436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Project Management - 3D versus 5D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371600"/>
            <a:ext cx="8193088" cy="4876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>
              <a:ea typeface="ＭＳ Ｐゴシック" pitchFamily="64" charset="-128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pitchFamily="64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6F42A2-70D3-4B36-B2DA-6710D36043FE}"/>
              </a:ext>
            </a:extLst>
          </p:cNvPr>
          <p:cNvGrpSpPr/>
          <p:nvPr/>
        </p:nvGrpSpPr>
        <p:grpSpPr>
          <a:xfrm>
            <a:off x="7368540" y="1514475"/>
            <a:ext cx="3200400" cy="4241800"/>
            <a:chOff x="4282440" y="1371600"/>
            <a:chExt cx="3200400" cy="4241800"/>
          </a:xfrm>
        </p:grpSpPr>
        <p:sp>
          <p:nvSpPr>
            <p:cNvPr id="12" name="Regular Pentagon 6">
              <a:extLst>
                <a:ext uri="{FF2B5EF4-FFF2-40B4-BE49-F238E27FC236}">
                  <a16:creationId xmlns:a16="http://schemas.microsoft.com/office/drawing/2014/main" id="{571E9ECA-E39B-4A1B-9B6E-9FC31174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1" y="2245088"/>
              <a:ext cx="2200275" cy="1862137"/>
            </a:xfrm>
            <a:prstGeom prst="pentagon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dk1"/>
                </a:solidFill>
              </a:endParaRPr>
            </a:p>
          </p:txBody>
        </p: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992166F6-0311-4D69-B96C-394A03742D6E}"/>
                </a:ext>
              </a:extLst>
            </p:cNvPr>
            <p:cNvGraphicFramePr/>
            <p:nvPr/>
          </p:nvGraphicFramePr>
          <p:xfrm>
            <a:off x="4282440" y="1371600"/>
            <a:ext cx="3200400" cy="38438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285DD800-0C13-46D1-8F05-DFA84F4A5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238" y="5029200"/>
              <a:ext cx="17510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Franklin Gothic Medium Cond" charset="0"/>
                </a:rPr>
                <a:t>5 Dimensional </a:t>
              </a:r>
            </a:p>
            <a:p>
              <a:pPr algn="ctr" eaLnBrk="1" hangingPunct="1"/>
              <a:r>
                <a:rPr lang="en-US" sz="1600" dirty="0">
                  <a:latin typeface="Franklin Gothic Medium Cond" charset="0"/>
                </a:rPr>
                <a:t>Project Management</a:t>
              </a: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0FD3765-2330-411A-B31E-0DC56DB38891}"/>
              </a:ext>
            </a:extLst>
          </p:cNvPr>
          <p:cNvSpPr/>
          <p:nvPr/>
        </p:nvSpPr>
        <p:spPr>
          <a:xfrm>
            <a:off x="6606251" y="1723128"/>
            <a:ext cx="4793932" cy="1862137"/>
          </a:xfrm>
          <a:prstGeom prst="triangle">
            <a:avLst>
              <a:gd name="adj" fmla="val 50761"/>
            </a:avLst>
          </a:prstGeom>
          <a:solidFill>
            <a:schemeClr val="accent1">
              <a:alpha val="22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99AA6-D972-4E8D-A2FE-6F625339B587}"/>
              </a:ext>
            </a:extLst>
          </p:cNvPr>
          <p:cNvSpPr/>
          <p:nvPr/>
        </p:nvSpPr>
        <p:spPr>
          <a:xfrm>
            <a:off x="5853701" y="3610230"/>
            <a:ext cx="5666248" cy="105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999174-6A06-4E08-BB64-BB270F93350F}"/>
              </a:ext>
            </a:extLst>
          </p:cNvPr>
          <p:cNvSpPr txBox="1">
            <a:spLocks/>
          </p:cNvSpPr>
          <p:nvPr/>
        </p:nvSpPr>
        <p:spPr>
          <a:xfrm>
            <a:off x="365760" y="1600201"/>
            <a:ext cx="6705600" cy="4156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Strategic Highway Research Program 2, Project R-10: </a:t>
            </a:r>
            <a:r>
              <a:rPr lang="en-US" i="1" dirty="0"/>
              <a:t>Project Management Strategies for Complex Projects </a:t>
            </a:r>
            <a:r>
              <a:rPr lang="en-US" dirty="0"/>
              <a:t>found 5 dimensions of complexity:</a:t>
            </a:r>
          </a:p>
          <a:p>
            <a:pPr lvl="1"/>
            <a:r>
              <a:rPr lang="en-US" i="1" dirty="0"/>
              <a:t>Technical</a:t>
            </a:r>
          </a:p>
          <a:p>
            <a:pPr lvl="1"/>
            <a:r>
              <a:rPr lang="en-US" i="1" dirty="0"/>
              <a:t> Cost</a:t>
            </a:r>
          </a:p>
          <a:p>
            <a:pPr lvl="1"/>
            <a:r>
              <a:rPr lang="en-US" i="1" dirty="0"/>
              <a:t> Schedule</a:t>
            </a:r>
          </a:p>
          <a:p>
            <a:pPr lvl="1"/>
            <a:r>
              <a:rPr lang="en-US" i="1" dirty="0"/>
              <a:t> Context</a:t>
            </a:r>
          </a:p>
          <a:p>
            <a:pPr lvl="1"/>
            <a:r>
              <a:rPr lang="en-US" i="1" dirty="0"/>
              <a:t> Financing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3F216-5849-46DF-A998-DA7AC010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287AD1-6291-4622-905F-57329781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EE18-3A8F-4780-8657-045F5372AB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56150"/>
            <a:ext cx="7972425" cy="1177363"/>
          </a:xfrm>
        </p:spPr>
        <p:txBody>
          <a:bodyPr>
            <a:normAutofit/>
          </a:bodyPr>
          <a:lstStyle/>
          <a:p>
            <a:r>
              <a:rPr lang="en-US" dirty="0"/>
              <a:t>Dimensional Factors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3" y="2322372"/>
            <a:ext cx="6329365" cy="3249753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Time</a:t>
            </a:r>
          </a:p>
          <a:p>
            <a:r>
              <a:rPr lang="en-US" sz="4400" dirty="0"/>
              <a:t>Schedule risk</a:t>
            </a:r>
          </a:p>
          <a:p>
            <a:r>
              <a:rPr lang="en-US" sz="4400" dirty="0"/>
              <a:t>Prescribed milestones</a:t>
            </a:r>
          </a:p>
          <a:p>
            <a:r>
              <a:rPr lang="en-US" sz="4400" dirty="0"/>
              <a:t>Availability of resources</a:t>
            </a:r>
          </a:p>
          <a:p>
            <a:r>
              <a:rPr lang="en-US" sz="4400" dirty="0"/>
              <a:t>Notice to proceed</a:t>
            </a:r>
          </a:p>
          <a:p>
            <a:r>
              <a:rPr lang="en-US" sz="4400" dirty="0"/>
              <a:t>Statutory time limits – advertise, award, notice to proceed, etc.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3C4A8-95E6-43FE-AAF4-B6ACFB0DC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7526" y="2322372"/>
            <a:ext cx="4895850" cy="31451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Design</a:t>
            </a:r>
          </a:p>
          <a:p>
            <a:r>
              <a:rPr lang="en-US" sz="3200" dirty="0"/>
              <a:t>Scope of work</a:t>
            </a:r>
          </a:p>
          <a:p>
            <a:r>
              <a:rPr lang="en-US" sz="3200" dirty="0"/>
              <a:t>Aesthetic </a:t>
            </a:r>
            <a:r>
              <a:rPr lang="en-US" dirty="0"/>
              <a:t>requirements</a:t>
            </a:r>
            <a:endParaRPr lang="en-US" sz="3200" dirty="0"/>
          </a:p>
          <a:p>
            <a:r>
              <a:rPr lang="en-US" sz="3200" dirty="0"/>
              <a:t>Quality </a:t>
            </a:r>
          </a:p>
          <a:p>
            <a:r>
              <a:rPr lang="en-US" sz="3200" dirty="0"/>
              <a:t>Need for integrated delivery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1DEEE-C1AF-43A1-B410-1BFDE271F9A7}"/>
              </a:ext>
            </a:extLst>
          </p:cNvPr>
          <p:cNvSpPr txBox="1">
            <a:spLocks/>
          </p:cNvSpPr>
          <p:nvPr/>
        </p:nvSpPr>
        <p:spPr>
          <a:xfrm>
            <a:off x="6867526" y="1757643"/>
            <a:ext cx="3914775" cy="431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Technical Factors </a:t>
            </a:r>
          </a:p>
        </p:txBody>
      </p:sp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81C8563-9904-411F-8C86-8695AB47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28" y="4412597"/>
            <a:ext cx="2753272" cy="2109787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7F532E2-0662-4DE0-85D3-691D209D3299}"/>
              </a:ext>
            </a:extLst>
          </p:cNvPr>
          <p:cNvGrpSpPr/>
          <p:nvPr/>
        </p:nvGrpSpPr>
        <p:grpSpPr>
          <a:xfrm>
            <a:off x="428624" y="1571906"/>
            <a:ext cx="6384133" cy="2268396"/>
            <a:chOff x="428624" y="1571906"/>
            <a:chExt cx="6384133" cy="2268396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F8887D4-EC83-4073-84FA-0E33C2BFC611}"/>
                </a:ext>
              </a:extLst>
            </p:cNvPr>
            <p:cNvSpPr txBox="1">
              <a:spLocks/>
            </p:cNvSpPr>
            <p:nvPr/>
          </p:nvSpPr>
          <p:spPr>
            <a:xfrm>
              <a:off x="428624" y="1571906"/>
              <a:ext cx="5005389" cy="8029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dirty="0"/>
                <a:t>Schedule Factors </a:t>
              </a:r>
            </a:p>
          </p:txBody>
        </p:sp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9F1DF35-6DA7-4A8F-B597-0D3198217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583" y="1973402"/>
              <a:ext cx="3316174" cy="1866900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FB54A6-815B-44A4-B4F3-176DB918A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A47EF83-7E85-4A4B-AA20-032933387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5CF-0088-4F62-99A4-5070006A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84725"/>
            <a:ext cx="8553450" cy="1177363"/>
          </a:xfrm>
        </p:spPr>
        <p:txBody>
          <a:bodyPr>
            <a:normAutofit/>
          </a:bodyPr>
          <a:lstStyle/>
          <a:p>
            <a:r>
              <a:rPr lang="en-US" dirty="0"/>
              <a:t>Context Dimension Factors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76450-48F1-4F30-AC0F-F1907E73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99" y="1586427"/>
            <a:ext cx="579928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Political/procurement constraints</a:t>
            </a:r>
          </a:p>
          <a:p>
            <a:r>
              <a:rPr lang="en-US" sz="4000" dirty="0"/>
              <a:t>Environmental issues</a:t>
            </a:r>
          </a:p>
          <a:p>
            <a:r>
              <a:rPr lang="en-US" sz="4000" dirty="0"/>
              <a:t>Public perception</a:t>
            </a:r>
          </a:p>
          <a:p>
            <a:r>
              <a:rPr lang="en-US" sz="4000" dirty="0"/>
              <a:t>Right-of-way acquisition</a:t>
            </a:r>
          </a:p>
          <a:p>
            <a:r>
              <a:rPr lang="en-US" sz="4000" dirty="0"/>
              <a:t>Sustainability </a:t>
            </a:r>
          </a:p>
          <a:p>
            <a:r>
              <a:rPr lang="en-US" sz="4000" dirty="0"/>
              <a:t>Owner preferences/biases</a:t>
            </a:r>
          </a:p>
          <a:p>
            <a:r>
              <a:rPr lang="en-US" sz="4000" dirty="0"/>
              <a:t>Utilities</a:t>
            </a:r>
          </a:p>
        </p:txBody>
      </p:sp>
      <p:pic>
        <p:nvPicPr>
          <p:cNvPr id="9" name="Picture 8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C28DE8BD-FB14-4677-9077-7B0F0C76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">
            <a:off x="6543674" y="1943100"/>
            <a:ext cx="4903940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92ACF5-EBE6-4CA2-A6AF-753F26C8F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©2019, All rights reserved, Douglas D. Gransberg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688FCE-97E1-4573-B066-309305F5A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02F46-9394-49A3-9A67-85961C460F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1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7805</TotalTime>
  <Words>2530</Words>
  <Application>Microsoft Office PowerPoint</Application>
  <PresentationFormat>Widescreen</PresentationFormat>
  <Paragraphs>488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Franklin Gothic Medium</vt:lpstr>
      <vt:lpstr>Franklin Gothic Medium Cond</vt:lpstr>
      <vt:lpstr>Symbol</vt:lpstr>
      <vt:lpstr>Times</vt:lpstr>
      <vt:lpstr>Office Theme</vt:lpstr>
      <vt:lpstr> Managing the Five Dimensions of Mega-Project Complexity – A Multidisciplinary Process</vt:lpstr>
      <vt:lpstr>Defining Project Complexity</vt:lpstr>
      <vt:lpstr>Definitions</vt:lpstr>
      <vt:lpstr>Uncertainty Drives Complexity</vt:lpstr>
      <vt:lpstr>Causes of Complexity</vt:lpstr>
      <vt:lpstr>Presentation Objective</vt:lpstr>
      <vt:lpstr>Project Management - 3D versus 5D</vt:lpstr>
      <vt:lpstr>Dimensional Factors </vt:lpstr>
      <vt:lpstr>Context Dimension Factors </vt:lpstr>
      <vt:lpstr>Example of the Context Dimensional Complexities</vt:lpstr>
      <vt:lpstr>Cost Dimension vs. Financing Dimension</vt:lpstr>
      <vt:lpstr>Example of Finance Dimensional Complexities</vt:lpstr>
      <vt:lpstr>5DPM Interactions</vt:lpstr>
      <vt:lpstr>Complex Project Management</vt:lpstr>
      <vt:lpstr>5-Dimensional Complex Project Management</vt:lpstr>
      <vt:lpstr>5DPM</vt:lpstr>
      <vt:lpstr>Can Mega-Project Complexity Be Measured?</vt:lpstr>
      <vt:lpstr>Complexity Mapping</vt:lpstr>
      <vt:lpstr>GATED 5DPM Implementation Process</vt:lpstr>
      <vt:lpstr>Example of Iterative Complexity Mapping</vt:lpstr>
      <vt:lpstr>Michigan Case Study Mega-Projects</vt:lpstr>
      <vt:lpstr>Michigan I-75 Complexity Ratings</vt:lpstr>
      <vt:lpstr>Michigan I-94 Complexity Ratings</vt:lpstr>
      <vt:lpstr>Summary: Case Study Example</vt:lpstr>
      <vt:lpstr>Conclusions: Case Study Example</vt:lpstr>
      <vt:lpstr>Hypothetical Application of 5DPM in Panama Canal Expansion Program</vt:lpstr>
      <vt:lpstr>Hypothetical Application of 5DPM in Panama Canal Expansion Program</vt:lpstr>
      <vt:lpstr>Hypothetical Application of 5DPM in Panama Canal Expansion Program</vt:lpstr>
      <vt:lpstr>Design/Construction Sequence of Work</vt:lpstr>
      <vt:lpstr>Design Decision Register</vt:lpstr>
      <vt:lpstr>Design to budget</vt:lpstr>
      <vt:lpstr>Risk Retirement Plan</vt:lpstr>
      <vt:lpstr>Conclusions</vt:lpstr>
      <vt:lpstr>Where to Next?</vt:lpstr>
      <vt:lpstr>Where to Next?</vt:lpstr>
      <vt:lpstr>Questions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Gransberg</dc:creator>
  <cp:lastModifiedBy>Douglas Gransberg</cp:lastModifiedBy>
  <cp:revision>103</cp:revision>
  <cp:lastPrinted>2019-08-19T18:18:38Z</cp:lastPrinted>
  <dcterms:created xsi:type="dcterms:W3CDTF">2018-07-15T12:12:45Z</dcterms:created>
  <dcterms:modified xsi:type="dcterms:W3CDTF">2019-10-08T23:47:20Z</dcterms:modified>
</cp:coreProperties>
</file>