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75" r:id="rId3"/>
    <p:sldId id="259" r:id="rId4"/>
    <p:sldId id="276" r:id="rId5"/>
    <p:sldId id="278" r:id="rId6"/>
    <p:sldId id="284" r:id="rId7"/>
    <p:sldId id="286" r:id="rId8"/>
    <p:sldId id="298" r:id="rId9"/>
    <p:sldId id="262" r:id="rId10"/>
    <p:sldId id="305" r:id="rId11"/>
    <p:sldId id="306" r:id="rId12"/>
    <p:sldId id="307" r:id="rId13"/>
    <p:sldId id="309" r:id="rId14"/>
    <p:sldId id="311" r:id="rId15"/>
    <p:sldId id="312" r:id="rId16"/>
    <p:sldId id="314" r:id="rId17"/>
    <p:sldId id="317" r:id="rId18"/>
    <p:sldId id="319" r:id="rId19"/>
    <p:sldId id="320" r:id="rId20"/>
    <p:sldId id="321" r:id="rId21"/>
    <p:sldId id="322" r:id="rId22"/>
    <p:sldId id="323" r:id="rId23"/>
    <p:sldId id="329" r:id="rId24"/>
    <p:sldId id="330" r:id="rId25"/>
    <p:sldId id="326" r:id="rId26"/>
    <p:sldId id="328" r:id="rId27"/>
    <p:sldId id="333" r:id="rId28"/>
    <p:sldId id="334" r:id="rId29"/>
    <p:sldId id="335" r:id="rId30"/>
    <p:sldId id="336" r:id="rId31"/>
    <p:sldId id="337" r:id="rId32"/>
    <p:sldId id="340" r:id="rId33"/>
    <p:sldId id="343" r:id="rId34"/>
    <p:sldId id="345" r:id="rId35"/>
    <p:sldId id="346" r:id="rId36"/>
    <p:sldId id="347" r:id="rId37"/>
    <p:sldId id="349" r:id="rId38"/>
    <p:sldId id="318" r:id="rId39"/>
    <p:sldId id="355" r:id="rId40"/>
    <p:sldId id="372" r:id="rId41"/>
    <p:sldId id="365" r:id="rId42"/>
    <p:sldId id="376" r:id="rId43"/>
    <p:sldId id="377" r:id="rId44"/>
    <p:sldId id="378" r:id="rId45"/>
    <p:sldId id="375" r:id="rId46"/>
    <p:sldId id="384" r:id="rId47"/>
    <p:sldId id="382" r:id="rId48"/>
    <p:sldId id="383" r:id="rId49"/>
    <p:sldId id="385"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riviades Calderon" initials="HC" lastIdx="1" clrIdx="0">
    <p:extLst>
      <p:ext uri="{19B8F6BF-5375-455C-9EA6-DF929625EA0E}">
        <p15:presenceInfo xmlns:p15="http://schemas.microsoft.com/office/powerpoint/2012/main" userId="Huriviades Calder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A"/>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64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D78BDA-D377-462E-B415-3F5FB8BA7CC5}" type="doc">
      <dgm:prSet loTypeId="urn:microsoft.com/office/officeart/2005/8/layout/process5" loCatId="process" qsTypeId="urn:microsoft.com/office/officeart/2005/8/quickstyle/simple1" qsCatId="simple" csTypeId="urn:microsoft.com/office/officeart/2005/8/colors/accent5_3" csCatId="accent5" phldr="1"/>
      <dgm:spPr/>
      <dgm:t>
        <a:bodyPr/>
        <a:lstStyle/>
        <a:p>
          <a:endParaRPr lang="en-US"/>
        </a:p>
      </dgm:t>
    </dgm:pt>
    <dgm:pt modelId="{9C932931-9856-4A9B-A1E1-DC455AACA2BE}">
      <dgm:prSet phldrT="[Texto]"/>
      <dgm:spPr/>
      <dgm:t>
        <a:bodyPr/>
        <a:lstStyle/>
        <a:p>
          <a:r>
            <a:rPr lang="en-US" dirty="0"/>
            <a:t>Estructura y escritura </a:t>
          </a:r>
          <a:r>
            <a:rPr lang="en-US" b="0" i="0" dirty="0"/>
            <a:t>del manuscrito</a:t>
          </a:r>
          <a:endParaRPr lang="en-US" dirty="0"/>
        </a:p>
      </dgm:t>
    </dgm:pt>
    <dgm:pt modelId="{900F5112-D1C0-451E-8D72-4E1EA7B8A1DF}" type="parTrans" cxnId="{5FABD3A3-03E7-4DF7-A113-821888F571FD}">
      <dgm:prSet/>
      <dgm:spPr/>
      <dgm:t>
        <a:bodyPr/>
        <a:lstStyle/>
        <a:p>
          <a:endParaRPr lang="en-US"/>
        </a:p>
      </dgm:t>
    </dgm:pt>
    <dgm:pt modelId="{7229B44B-E10C-4E8F-8B66-DB364DE68F1E}" type="sibTrans" cxnId="{5FABD3A3-03E7-4DF7-A113-821888F571FD}">
      <dgm:prSet/>
      <dgm:spPr/>
      <dgm:t>
        <a:bodyPr/>
        <a:lstStyle/>
        <a:p>
          <a:endParaRPr lang="en-US"/>
        </a:p>
      </dgm:t>
    </dgm:pt>
    <dgm:pt modelId="{75C90A01-28E4-41E1-968D-FC63E22EDD0F}">
      <dgm:prSet phldrT="[Texto]"/>
      <dgm:spPr/>
      <dgm:t>
        <a:bodyPr/>
        <a:lstStyle/>
        <a:p>
          <a:r>
            <a:rPr lang="es-ES" dirty="0"/>
            <a:t>Tipos de artículos más comunes</a:t>
          </a:r>
          <a:endParaRPr lang="en-US" dirty="0"/>
        </a:p>
      </dgm:t>
    </dgm:pt>
    <dgm:pt modelId="{94BC8B80-E6DB-4210-836F-9B8909D21C33}" type="parTrans" cxnId="{440C8105-92B1-4028-BBF2-B3CE7EE60793}">
      <dgm:prSet/>
      <dgm:spPr/>
      <dgm:t>
        <a:bodyPr/>
        <a:lstStyle/>
        <a:p>
          <a:endParaRPr lang="en-US"/>
        </a:p>
      </dgm:t>
    </dgm:pt>
    <dgm:pt modelId="{448A69EE-1DDA-4DF4-B025-02B6AFED282C}" type="sibTrans" cxnId="{440C8105-92B1-4028-BBF2-B3CE7EE60793}">
      <dgm:prSet/>
      <dgm:spPr/>
      <dgm:t>
        <a:bodyPr/>
        <a:lstStyle/>
        <a:p>
          <a:endParaRPr lang="en-US"/>
        </a:p>
      </dgm:t>
    </dgm:pt>
    <dgm:pt modelId="{321A0128-5698-4C47-902B-20C0AA1259FD}" type="pres">
      <dgm:prSet presAssocID="{F8D78BDA-D377-462E-B415-3F5FB8BA7CC5}" presName="diagram" presStyleCnt="0">
        <dgm:presLayoutVars>
          <dgm:dir/>
          <dgm:resizeHandles val="exact"/>
        </dgm:presLayoutVars>
      </dgm:prSet>
      <dgm:spPr/>
      <dgm:t>
        <a:bodyPr/>
        <a:lstStyle/>
        <a:p>
          <a:endParaRPr lang="es-ES"/>
        </a:p>
      </dgm:t>
    </dgm:pt>
    <dgm:pt modelId="{4F99FB32-39BF-46F3-8ABE-2FC27CDDE654}" type="pres">
      <dgm:prSet presAssocID="{75C90A01-28E4-41E1-968D-FC63E22EDD0F}" presName="node" presStyleLbl="node1" presStyleIdx="0" presStyleCnt="2">
        <dgm:presLayoutVars>
          <dgm:bulletEnabled val="1"/>
        </dgm:presLayoutVars>
      </dgm:prSet>
      <dgm:spPr/>
      <dgm:t>
        <a:bodyPr/>
        <a:lstStyle/>
        <a:p>
          <a:endParaRPr lang="es-ES"/>
        </a:p>
      </dgm:t>
    </dgm:pt>
    <dgm:pt modelId="{C2D413F8-C509-439D-96B1-FE79DECA7421}" type="pres">
      <dgm:prSet presAssocID="{448A69EE-1DDA-4DF4-B025-02B6AFED282C}" presName="sibTrans" presStyleLbl="sibTrans2D1" presStyleIdx="0" presStyleCnt="1"/>
      <dgm:spPr/>
      <dgm:t>
        <a:bodyPr/>
        <a:lstStyle/>
        <a:p>
          <a:endParaRPr lang="es-ES"/>
        </a:p>
      </dgm:t>
    </dgm:pt>
    <dgm:pt modelId="{BD88E2FF-3F75-4A29-9ACD-DDEA52653662}" type="pres">
      <dgm:prSet presAssocID="{448A69EE-1DDA-4DF4-B025-02B6AFED282C}" presName="connectorText" presStyleLbl="sibTrans2D1" presStyleIdx="0" presStyleCnt="1"/>
      <dgm:spPr/>
      <dgm:t>
        <a:bodyPr/>
        <a:lstStyle/>
        <a:p>
          <a:endParaRPr lang="es-ES"/>
        </a:p>
      </dgm:t>
    </dgm:pt>
    <dgm:pt modelId="{9B435D5D-A005-4044-B82F-82CEE5C987EC}" type="pres">
      <dgm:prSet presAssocID="{9C932931-9856-4A9B-A1E1-DC455AACA2BE}" presName="node" presStyleLbl="node1" presStyleIdx="1" presStyleCnt="2">
        <dgm:presLayoutVars>
          <dgm:bulletEnabled val="1"/>
        </dgm:presLayoutVars>
      </dgm:prSet>
      <dgm:spPr/>
      <dgm:t>
        <a:bodyPr/>
        <a:lstStyle/>
        <a:p>
          <a:endParaRPr lang="es-ES"/>
        </a:p>
      </dgm:t>
    </dgm:pt>
  </dgm:ptLst>
  <dgm:cxnLst>
    <dgm:cxn modelId="{440C8105-92B1-4028-BBF2-B3CE7EE60793}" srcId="{F8D78BDA-D377-462E-B415-3F5FB8BA7CC5}" destId="{75C90A01-28E4-41E1-968D-FC63E22EDD0F}" srcOrd="0" destOrd="0" parTransId="{94BC8B80-E6DB-4210-836F-9B8909D21C33}" sibTransId="{448A69EE-1DDA-4DF4-B025-02B6AFED282C}"/>
    <dgm:cxn modelId="{5FABD3A3-03E7-4DF7-A113-821888F571FD}" srcId="{F8D78BDA-D377-462E-B415-3F5FB8BA7CC5}" destId="{9C932931-9856-4A9B-A1E1-DC455AACA2BE}" srcOrd="1" destOrd="0" parTransId="{900F5112-D1C0-451E-8D72-4E1EA7B8A1DF}" sibTransId="{7229B44B-E10C-4E8F-8B66-DB364DE68F1E}"/>
    <dgm:cxn modelId="{BB7FEF73-58C0-4868-AACF-5587235DC49A}" type="presOf" srcId="{9C932931-9856-4A9B-A1E1-DC455AACA2BE}" destId="{9B435D5D-A005-4044-B82F-82CEE5C987EC}" srcOrd="0" destOrd="0" presId="urn:microsoft.com/office/officeart/2005/8/layout/process5"/>
    <dgm:cxn modelId="{B34C081B-5889-4A1C-AA75-F17F2322109F}" type="presOf" srcId="{448A69EE-1DDA-4DF4-B025-02B6AFED282C}" destId="{C2D413F8-C509-439D-96B1-FE79DECA7421}" srcOrd="0" destOrd="0" presId="urn:microsoft.com/office/officeart/2005/8/layout/process5"/>
    <dgm:cxn modelId="{9CEBE760-1890-416D-87A8-C90D395694C1}" type="presOf" srcId="{F8D78BDA-D377-462E-B415-3F5FB8BA7CC5}" destId="{321A0128-5698-4C47-902B-20C0AA1259FD}" srcOrd="0" destOrd="0" presId="urn:microsoft.com/office/officeart/2005/8/layout/process5"/>
    <dgm:cxn modelId="{341E1701-8F42-45FC-81B0-D31A21F0A151}" type="presOf" srcId="{448A69EE-1DDA-4DF4-B025-02B6AFED282C}" destId="{BD88E2FF-3F75-4A29-9ACD-DDEA52653662}" srcOrd="1" destOrd="0" presId="urn:microsoft.com/office/officeart/2005/8/layout/process5"/>
    <dgm:cxn modelId="{EE2A64C7-FC17-4DB6-AFB5-2145ED894586}" type="presOf" srcId="{75C90A01-28E4-41E1-968D-FC63E22EDD0F}" destId="{4F99FB32-39BF-46F3-8ABE-2FC27CDDE654}" srcOrd="0" destOrd="0" presId="urn:microsoft.com/office/officeart/2005/8/layout/process5"/>
    <dgm:cxn modelId="{FA612482-EEFD-4A17-9927-272F99AF0D3B}" type="presParOf" srcId="{321A0128-5698-4C47-902B-20C0AA1259FD}" destId="{4F99FB32-39BF-46F3-8ABE-2FC27CDDE654}" srcOrd="0" destOrd="0" presId="urn:microsoft.com/office/officeart/2005/8/layout/process5"/>
    <dgm:cxn modelId="{E768DC5A-B119-4ED7-AE57-83AEDEC702C2}" type="presParOf" srcId="{321A0128-5698-4C47-902B-20C0AA1259FD}" destId="{C2D413F8-C509-439D-96B1-FE79DECA7421}" srcOrd="1" destOrd="0" presId="urn:microsoft.com/office/officeart/2005/8/layout/process5"/>
    <dgm:cxn modelId="{BF8DC553-1F74-4806-9224-1B8757A9498D}" type="presParOf" srcId="{C2D413F8-C509-439D-96B1-FE79DECA7421}" destId="{BD88E2FF-3F75-4A29-9ACD-DDEA52653662}" srcOrd="0" destOrd="0" presId="urn:microsoft.com/office/officeart/2005/8/layout/process5"/>
    <dgm:cxn modelId="{D766BDE6-28E3-40E8-AB9B-C877DC1937CD}" type="presParOf" srcId="{321A0128-5698-4C47-902B-20C0AA1259FD}" destId="{9B435D5D-A005-4044-B82F-82CEE5C987EC}" srcOrd="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8445C04-1CA1-44BC-82B4-C0C0102C9C41}"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26456B2F-576C-4964-85F9-C57FA030FBA3}">
      <dgm:prSet phldrT="[Texto]"/>
      <dgm:spPr/>
      <dgm:t>
        <a:bodyPr/>
        <a:lstStyle/>
        <a:p>
          <a:r>
            <a:rPr lang="en-US" b="0" i="0" dirty="0" err="1"/>
            <a:t>Diseño</a:t>
          </a:r>
          <a:r>
            <a:rPr lang="en-US" dirty="0"/>
            <a:t/>
          </a:r>
          <a:br>
            <a:rPr lang="en-US" dirty="0"/>
          </a:br>
          <a:endParaRPr lang="en-US" dirty="0"/>
        </a:p>
      </dgm:t>
    </dgm:pt>
    <dgm:pt modelId="{1F599515-51D7-443A-9BBB-7A8708BE37FD}" type="parTrans" cxnId="{D8477E29-E461-426A-9DEF-9E81979A428E}">
      <dgm:prSet/>
      <dgm:spPr/>
      <dgm:t>
        <a:bodyPr/>
        <a:lstStyle/>
        <a:p>
          <a:endParaRPr lang="en-US"/>
        </a:p>
      </dgm:t>
    </dgm:pt>
    <dgm:pt modelId="{6DC38CB1-FB0B-41F3-813A-89A09DB5682D}" type="sibTrans" cxnId="{D8477E29-E461-426A-9DEF-9E81979A428E}">
      <dgm:prSet/>
      <dgm:spPr/>
      <dgm:t>
        <a:bodyPr/>
        <a:lstStyle/>
        <a:p>
          <a:endParaRPr lang="en-US"/>
        </a:p>
      </dgm:t>
    </dgm:pt>
    <dgm:pt modelId="{392E7D53-C536-4A05-A207-B5CABAA60748}">
      <dgm:prSet phldrT="[Texto]"/>
      <dgm:spPr/>
      <dgm:t>
        <a:bodyPr/>
        <a:lstStyle/>
        <a:p>
          <a:pPr algn="l"/>
          <a:r>
            <a:rPr lang="es-ES" dirty="0"/>
            <a:t>Se describe el diseño del experimento (aleatorio, controlado, casos y controles, etc.)</a:t>
          </a:r>
          <a:endParaRPr lang="en-US" dirty="0"/>
        </a:p>
      </dgm:t>
    </dgm:pt>
    <dgm:pt modelId="{9278C164-D10B-4348-A10A-EE3656BDF197}" type="parTrans" cxnId="{74C957DD-9A71-439F-9651-889F58D638FF}">
      <dgm:prSet/>
      <dgm:spPr/>
      <dgm:t>
        <a:bodyPr/>
        <a:lstStyle/>
        <a:p>
          <a:endParaRPr lang="en-US"/>
        </a:p>
      </dgm:t>
    </dgm:pt>
    <dgm:pt modelId="{C1DB9B21-5A2D-4CED-822F-1B67B1B5154C}" type="sibTrans" cxnId="{74C957DD-9A71-439F-9651-889F58D638FF}">
      <dgm:prSet/>
      <dgm:spPr/>
      <dgm:t>
        <a:bodyPr/>
        <a:lstStyle/>
        <a:p>
          <a:endParaRPr lang="en-US"/>
        </a:p>
      </dgm:t>
    </dgm:pt>
    <dgm:pt modelId="{BFC9634F-20FC-4FC1-9156-4765CA69F905}">
      <dgm:prSet phldrT="[Texto]"/>
      <dgm:spPr/>
      <dgm:t>
        <a:bodyPr/>
        <a:lstStyle/>
        <a:p>
          <a:r>
            <a:rPr lang="en-US" b="0" i="0" dirty="0"/>
            <a:t>Población</a:t>
          </a:r>
          <a:endParaRPr lang="en-US" dirty="0"/>
        </a:p>
      </dgm:t>
    </dgm:pt>
    <dgm:pt modelId="{2679FFDE-F47B-4A01-9F4E-805A0169CCC7}" type="parTrans" cxnId="{69266EF8-A0A1-4260-93CF-1AC0CEFD7E0C}">
      <dgm:prSet/>
      <dgm:spPr/>
      <dgm:t>
        <a:bodyPr/>
        <a:lstStyle/>
        <a:p>
          <a:endParaRPr lang="en-US"/>
        </a:p>
      </dgm:t>
    </dgm:pt>
    <dgm:pt modelId="{663A4E00-031A-40E5-86A2-AAF857D86112}" type="sibTrans" cxnId="{69266EF8-A0A1-4260-93CF-1AC0CEFD7E0C}">
      <dgm:prSet/>
      <dgm:spPr/>
      <dgm:t>
        <a:bodyPr/>
        <a:lstStyle/>
        <a:p>
          <a:endParaRPr lang="en-US"/>
        </a:p>
      </dgm:t>
    </dgm:pt>
    <dgm:pt modelId="{25368ED1-38FD-4594-A700-9EBF93A7BC29}">
      <dgm:prSet phldrT="[Texto]"/>
      <dgm:spPr/>
      <dgm:t>
        <a:bodyPr/>
        <a:lstStyle/>
        <a:p>
          <a:r>
            <a:rPr lang="es-ES" dirty="0" smtClean="0"/>
            <a:t>Cómo </a:t>
          </a:r>
          <a:r>
            <a:rPr lang="es-ES" dirty="0"/>
            <a:t>se ha hecho </a:t>
          </a:r>
          <a:r>
            <a:rPr lang="es-ES" dirty="0" smtClean="0"/>
            <a:t>la selección de la muestra</a:t>
          </a:r>
          <a:endParaRPr lang="en-US" dirty="0"/>
        </a:p>
      </dgm:t>
    </dgm:pt>
    <dgm:pt modelId="{EC55BDFC-BAD0-41A8-AFC6-991EE8239BD7}" type="parTrans" cxnId="{72AF638D-630E-4262-9053-18A726B7F313}">
      <dgm:prSet/>
      <dgm:spPr/>
      <dgm:t>
        <a:bodyPr/>
        <a:lstStyle/>
        <a:p>
          <a:endParaRPr lang="en-US"/>
        </a:p>
      </dgm:t>
    </dgm:pt>
    <dgm:pt modelId="{A9B00EF4-E83A-4474-A831-C6DA8C591DCF}" type="sibTrans" cxnId="{72AF638D-630E-4262-9053-18A726B7F313}">
      <dgm:prSet/>
      <dgm:spPr/>
      <dgm:t>
        <a:bodyPr/>
        <a:lstStyle/>
        <a:p>
          <a:endParaRPr lang="en-US"/>
        </a:p>
      </dgm:t>
    </dgm:pt>
    <dgm:pt modelId="{12E50881-11D6-4D57-84C8-BD22B6ACEA3B}">
      <dgm:prSet phldrT="[Texto]"/>
      <dgm:spPr/>
      <dgm:t>
        <a:bodyPr/>
        <a:lstStyle/>
        <a:p>
          <a:r>
            <a:rPr lang="es-419" dirty="0"/>
            <a:t>Entorno</a:t>
          </a:r>
          <a:endParaRPr lang="en-US" dirty="0"/>
        </a:p>
      </dgm:t>
    </dgm:pt>
    <dgm:pt modelId="{DF3039D4-B0DB-4A0D-B064-3F79D784E938}" type="parTrans" cxnId="{C7BD1A9C-E81F-4920-9F04-5897525596B1}">
      <dgm:prSet/>
      <dgm:spPr/>
      <dgm:t>
        <a:bodyPr/>
        <a:lstStyle/>
        <a:p>
          <a:endParaRPr lang="en-US"/>
        </a:p>
      </dgm:t>
    </dgm:pt>
    <dgm:pt modelId="{C1107DC1-7298-4194-9D7E-55CCB895672A}" type="sibTrans" cxnId="{C7BD1A9C-E81F-4920-9F04-5897525596B1}">
      <dgm:prSet/>
      <dgm:spPr/>
      <dgm:t>
        <a:bodyPr/>
        <a:lstStyle/>
        <a:p>
          <a:endParaRPr lang="en-US"/>
        </a:p>
      </dgm:t>
    </dgm:pt>
    <dgm:pt modelId="{3B4876A4-A2DB-41BB-A40F-CDE8BE82095D}">
      <dgm:prSet phldrT="[Texto]"/>
      <dgm:spPr/>
      <dgm:t>
        <a:bodyPr/>
        <a:lstStyle/>
        <a:p>
          <a:r>
            <a:rPr lang="es-ES" dirty="0"/>
            <a:t>Indica dónde se ha hecho el estudio </a:t>
          </a:r>
          <a:r>
            <a:rPr lang="en-US" dirty="0"/>
            <a:t>(hospital, </a:t>
          </a:r>
          <a:r>
            <a:rPr lang="en-US" dirty="0" err="1"/>
            <a:t>asistencia</a:t>
          </a:r>
          <a:r>
            <a:rPr lang="en-US" dirty="0"/>
            <a:t> </a:t>
          </a:r>
          <a:r>
            <a:rPr lang="en-US" dirty="0" err="1"/>
            <a:t>primaria</a:t>
          </a:r>
          <a:r>
            <a:rPr lang="en-US" dirty="0"/>
            <a:t>, </a:t>
          </a:r>
          <a:r>
            <a:rPr lang="en-US" dirty="0" err="1"/>
            <a:t>escuela</a:t>
          </a:r>
          <a:r>
            <a:rPr lang="en-US" dirty="0"/>
            <a:t>, </a:t>
          </a:r>
          <a:r>
            <a:rPr lang="en-US" dirty="0" err="1"/>
            <a:t>etc</a:t>
          </a:r>
          <a:r>
            <a:rPr lang="en-US" dirty="0"/>
            <a:t>)</a:t>
          </a:r>
        </a:p>
      </dgm:t>
    </dgm:pt>
    <dgm:pt modelId="{EBE05A73-6A29-4A55-876B-9D180D38553F}" type="parTrans" cxnId="{534EB08A-00FA-48B8-92F7-6AA5492C1D21}">
      <dgm:prSet/>
      <dgm:spPr/>
      <dgm:t>
        <a:bodyPr/>
        <a:lstStyle/>
        <a:p>
          <a:endParaRPr lang="en-US"/>
        </a:p>
      </dgm:t>
    </dgm:pt>
    <dgm:pt modelId="{24C3A63B-F6DC-48D9-8D48-367BFEF3FEA5}" type="sibTrans" cxnId="{534EB08A-00FA-48B8-92F7-6AA5492C1D21}">
      <dgm:prSet/>
      <dgm:spPr/>
      <dgm:t>
        <a:bodyPr/>
        <a:lstStyle/>
        <a:p>
          <a:endParaRPr lang="en-US"/>
        </a:p>
      </dgm:t>
    </dgm:pt>
    <dgm:pt modelId="{4ABAC651-AD6D-4B1F-BCC6-2A7257B7BD77}" type="pres">
      <dgm:prSet presAssocID="{78445C04-1CA1-44BC-82B4-C0C0102C9C41}" presName="linearFlow" presStyleCnt="0">
        <dgm:presLayoutVars>
          <dgm:dir/>
          <dgm:animLvl val="lvl"/>
          <dgm:resizeHandles val="exact"/>
        </dgm:presLayoutVars>
      </dgm:prSet>
      <dgm:spPr/>
      <dgm:t>
        <a:bodyPr/>
        <a:lstStyle/>
        <a:p>
          <a:endParaRPr lang="es-ES"/>
        </a:p>
      </dgm:t>
    </dgm:pt>
    <dgm:pt modelId="{EFB5A21D-C82F-4138-84BA-0878DDE07725}" type="pres">
      <dgm:prSet presAssocID="{26456B2F-576C-4964-85F9-C57FA030FBA3}" presName="composite" presStyleCnt="0"/>
      <dgm:spPr/>
    </dgm:pt>
    <dgm:pt modelId="{36F7EF5D-7CE8-4842-A0E6-B6701E824FA4}" type="pres">
      <dgm:prSet presAssocID="{26456B2F-576C-4964-85F9-C57FA030FBA3}" presName="parTx" presStyleLbl="node1" presStyleIdx="0" presStyleCnt="3">
        <dgm:presLayoutVars>
          <dgm:chMax val="0"/>
          <dgm:chPref val="0"/>
          <dgm:bulletEnabled val="1"/>
        </dgm:presLayoutVars>
      </dgm:prSet>
      <dgm:spPr/>
      <dgm:t>
        <a:bodyPr/>
        <a:lstStyle/>
        <a:p>
          <a:endParaRPr lang="es-ES"/>
        </a:p>
      </dgm:t>
    </dgm:pt>
    <dgm:pt modelId="{28828F83-160E-4E34-B553-2BC2476CD052}" type="pres">
      <dgm:prSet presAssocID="{26456B2F-576C-4964-85F9-C57FA030FBA3}" presName="parSh" presStyleLbl="node1" presStyleIdx="0" presStyleCnt="3"/>
      <dgm:spPr/>
      <dgm:t>
        <a:bodyPr/>
        <a:lstStyle/>
        <a:p>
          <a:endParaRPr lang="es-ES"/>
        </a:p>
      </dgm:t>
    </dgm:pt>
    <dgm:pt modelId="{C8BE2086-386F-4D25-A697-CBC5DB1E6640}" type="pres">
      <dgm:prSet presAssocID="{26456B2F-576C-4964-85F9-C57FA030FBA3}" presName="desTx" presStyleLbl="fgAcc1" presStyleIdx="0" presStyleCnt="3">
        <dgm:presLayoutVars>
          <dgm:bulletEnabled val="1"/>
        </dgm:presLayoutVars>
      </dgm:prSet>
      <dgm:spPr/>
      <dgm:t>
        <a:bodyPr/>
        <a:lstStyle/>
        <a:p>
          <a:endParaRPr lang="es-ES"/>
        </a:p>
      </dgm:t>
    </dgm:pt>
    <dgm:pt modelId="{22A5745B-6518-48C9-A9C6-C088F64B6AC4}" type="pres">
      <dgm:prSet presAssocID="{6DC38CB1-FB0B-41F3-813A-89A09DB5682D}" presName="sibTrans" presStyleLbl="sibTrans2D1" presStyleIdx="0" presStyleCnt="2"/>
      <dgm:spPr/>
      <dgm:t>
        <a:bodyPr/>
        <a:lstStyle/>
        <a:p>
          <a:endParaRPr lang="es-ES"/>
        </a:p>
      </dgm:t>
    </dgm:pt>
    <dgm:pt modelId="{F47AC802-F128-4A9F-A9DB-2EE4FA706FF2}" type="pres">
      <dgm:prSet presAssocID="{6DC38CB1-FB0B-41F3-813A-89A09DB5682D}" presName="connTx" presStyleLbl="sibTrans2D1" presStyleIdx="0" presStyleCnt="2"/>
      <dgm:spPr/>
      <dgm:t>
        <a:bodyPr/>
        <a:lstStyle/>
        <a:p>
          <a:endParaRPr lang="es-ES"/>
        </a:p>
      </dgm:t>
    </dgm:pt>
    <dgm:pt modelId="{278921E9-21EC-4C8A-8732-52B649E2894A}" type="pres">
      <dgm:prSet presAssocID="{BFC9634F-20FC-4FC1-9156-4765CA69F905}" presName="composite" presStyleCnt="0"/>
      <dgm:spPr/>
    </dgm:pt>
    <dgm:pt modelId="{C5F5F30F-A7F3-41AD-8F79-5E98AC5C24EC}" type="pres">
      <dgm:prSet presAssocID="{BFC9634F-20FC-4FC1-9156-4765CA69F905}" presName="parTx" presStyleLbl="node1" presStyleIdx="0" presStyleCnt="3">
        <dgm:presLayoutVars>
          <dgm:chMax val="0"/>
          <dgm:chPref val="0"/>
          <dgm:bulletEnabled val="1"/>
        </dgm:presLayoutVars>
      </dgm:prSet>
      <dgm:spPr/>
      <dgm:t>
        <a:bodyPr/>
        <a:lstStyle/>
        <a:p>
          <a:endParaRPr lang="es-ES"/>
        </a:p>
      </dgm:t>
    </dgm:pt>
    <dgm:pt modelId="{33DDB3E3-921D-4CBE-A842-B86A4D0111EA}" type="pres">
      <dgm:prSet presAssocID="{BFC9634F-20FC-4FC1-9156-4765CA69F905}" presName="parSh" presStyleLbl="node1" presStyleIdx="1" presStyleCnt="3"/>
      <dgm:spPr/>
      <dgm:t>
        <a:bodyPr/>
        <a:lstStyle/>
        <a:p>
          <a:endParaRPr lang="es-ES"/>
        </a:p>
      </dgm:t>
    </dgm:pt>
    <dgm:pt modelId="{96DA1B81-A511-499A-BC8B-D0FE6569EB59}" type="pres">
      <dgm:prSet presAssocID="{BFC9634F-20FC-4FC1-9156-4765CA69F905}" presName="desTx" presStyleLbl="fgAcc1" presStyleIdx="1" presStyleCnt="3">
        <dgm:presLayoutVars>
          <dgm:bulletEnabled val="1"/>
        </dgm:presLayoutVars>
      </dgm:prSet>
      <dgm:spPr/>
      <dgm:t>
        <a:bodyPr/>
        <a:lstStyle/>
        <a:p>
          <a:endParaRPr lang="es-ES"/>
        </a:p>
      </dgm:t>
    </dgm:pt>
    <dgm:pt modelId="{E11873A8-2DF1-4E58-B954-957ED1C9F3BF}" type="pres">
      <dgm:prSet presAssocID="{663A4E00-031A-40E5-86A2-AAF857D86112}" presName="sibTrans" presStyleLbl="sibTrans2D1" presStyleIdx="1" presStyleCnt="2"/>
      <dgm:spPr/>
      <dgm:t>
        <a:bodyPr/>
        <a:lstStyle/>
        <a:p>
          <a:endParaRPr lang="es-ES"/>
        </a:p>
      </dgm:t>
    </dgm:pt>
    <dgm:pt modelId="{0E73B84A-2BC9-45EA-B5D0-CF375460CA4F}" type="pres">
      <dgm:prSet presAssocID="{663A4E00-031A-40E5-86A2-AAF857D86112}" presName="connTx" presStyleLbl="sibTrans2D1" presStyleIdx="1" presStyleCnt="2"/>
      <dgm:spPr/>
      <dgm:t>
        <a:bodyPr/>
        <a:lstStyle/>
        <a:p>
          <a:endParaRPr lang="es-ES"/>
        </a:p>
      </dgm:t>
    </dgm:pt>
    <dgm:pt modelId="{91027389-743A-4745-ACB9-DD1E3F7C0B23}" type="pres">
      <dgm:prSet presAssocID="{12E50881-11D6-4D57-84C8-BD22B6ACEA3B}" presName="composite" presStyleCnt="0"/>
      <dgm:spPr/>
    </dgm:pt>
    <dgm:pt modelId="{D4C12A2C-9888-48C4-B756-FDD6B5CC6CB8}" type="pres">
      <dgm:prSet presAssocID="{12E50881-11D6-4D57-84C8-BD22B6ACEA3B}" presName="parTx" presStyleLbl="node1" presStyleIdx="1" presStyleCnt="3">
        <dgm:presLayoutVars>
          <dgm:chMax val="0"/>
          <dgm:chPref val="0"/>
          <dgm:bulletEnabled val="1"/>
        </dgm:presLayoutVars>
      </dgm:prSet>
      <dgm:spPr/>
      <dgm:t>
        <a:bodyPr/>
        <a:lstStyle/>
        <a:p>
          <a:endParaRPr lang="es-ES"/>
        </a:p>
      </dgm:t>
    </dgm:pt>
    <dgm:pt modelId="{9BE2173A-41EB-4CFE-83A2-3A398BDF39E4}" type="pres">
      <dgm:prSet presAssocID="{12E50881-11D6-4D57-84C8-BD22B6ACEA3B}" presName="parSh" presStyleLbl="node1" presStyleIdx="2" presStyleCnt="3"/>
      <dgm:spPr/>
      <dgm:t>
        <a:bodyPr/>
        <a:lstStyle/>
        <a:p>
          <a:endParaRPr lang="es-ES"/>
        </a:p>
      </dgm:t>
    </dgm:pt>
    <dgm:pt modelId="{650FA93B-A6E5-4747-826D-FDFF78323CEC}" type="pres">
      <dgm:prSet presAssocID="{12E50881-11D6-4D57-84C8-BD22B6ACEA3B}" presName="desTx" presStyleLbl="fgAcc1" presStyleIdx="2" presStyleCnt="3">
        <dgm:presLayoutVars>
          <dgm:bulletEnabled val="1"/>
        </dgm:presLayoutVars>
      </dgm:prSet>
      <dgm:spPr/>
      <dgm:t>
        <a:bodyPr/>
        <a:lstStyle/>
        <a:p>
          <a:endParaRPr lang="es-ES"/>
        </a:p>
      </dgm:t>
    </dgm:pt>
  </dgm:ptLst>
  <dgm:cxnLst>
    <dgm:cxn modelId="{E4D46718-220B-4462-8855-2FDA43D6DFE9}" type="presOf" srcId="{6DC38CB1-FB0B-41F3-813A-89A09DB5682D}" destId="{22A5745B-6518-48C9-A9C6-C088F64B6AC4}" srcOrd="0" destOrd="0" presId="urn:microsoft.com/office/officeart/2005/8/layout/process3"/>
    <dgm:cxn modelId="{043FADDA-676B-4E07-AFE1-C04D937AD615}" type="presOf" srcId="{78445C04-1CA1-44BC-82B4-C0C0102C9C41}" destId="{4ABAC651-AD6D-4B1F-BCC6-2A7257B7BD77}" srcOrd="0" destOrd="0" presId="urn:microsoft.com/office/officeart/2005/8/layout/process3"/>
    <dgm:cxn modelId="{EE68FFF1-D04E-43D1-8AF2-613CBE7A1D24}" type="presOf" srcId="{25368ED1-38FD-4594-A700-9EBF93A7BC29}" destId="{96DA1B81-A511-499A-BC8B-D0FE6569EB59}" srcOrd="0" destOrd="0" presId="urn:microsoft.com/office/officeart/2005/8/layout/process3"/>
    <dgm:cxn modelId="{74C957DD-9A71-439F-9651-889F58D638FF}" srcId="{26456B2F-576C-4964-85F9-C57FA030FBA3}" destId="{392E7D53-C536-4A05-A207-B5CABAA60748}" srcOrd="0" destOrd="0" parTransId="{9278C164-D10B-4348-A10A-EE3656BDF197}" sibTransId="{C1DB9B21-5A2D-4CED-822F-1B67B1B5154C}"/>
    <dgm:cxn modelId="{ED661D60-D104-486F-9031-350F2AD02663}" type="presOf" srcId="{BFC9634F-20FC-4FC1-9156-4765CA69F905}" destId="{33DDB3E3-921D-4CBE-A842-B86A4D0111EA}" srcOrd="1" destOrd="0" presId="urn:microsoft.com/office/officeart/2005/8/layout/process3"/>
    <dgm:cxn modelId="{0679EB35-1E83-46DE-95C9-F72E26EDD9E1}" type="presOf" srcId="{392E7D53-C536-4A05-A207-B5CABAA60748}" destId="{C8BE2086-386F-4D25-A697-CBC5DB1E6640}" srcOrd="0" destOrd="0" presId="urn:microsoft.com/office/officeart/2005/8/layout/process3"/>
    <dgm:cxn modelId="{54EBD8E4-75AC-4E44-9ADA-60349825BEF4}" type="presOf" srcId="{663A4E00-031A-40E5-86A2-AAF857D86112}" destId="{E11873A8-2DF1-4E58-B954-957ED1C9F3BF}" srcOrd="0" destOrd="0" presId="urn:microsoft.com/office/officeart/2005/8/layout/process3"/>
    <dgm:cxn modelId="{7CF0C8C3-75A3-4108-9B8E-BAE9527372F2}" type="presOf" srcId="{12E50881-11D6-4D57-84C8-BD22B6ACEA3B}" destId="{9BE2173A-41EB-4CFE-83A2-3A398BDF39E4}" srcOrd="1" destOrd="0" presId="urn:microsoft.com/office/officeart/2005/8/layout/process3"/>
    <dgm:cxn modelId="{D8477E29-E461-426A-9DEF-9E81979A428E}" srcId="{78445C04-1CA1-44BC-82B4-C0C0102C9C41}" destId="{26456B2F-576C-4964-85F9-C57FA030FBA3}" srcOrd="0" destOrd="0" parTransId="{1F599515-51D7-443A-9BBB-7A8708BE37FD}" sibTransId="{6DC38CB1-FB0B-41F3-813A-89A09DB5682D}"/>
    <dgm:cxn modelId="{14B68FAB-CE94-4B15-8DFD-2E439BB90CD5}" type="presOf" srcId="{BFC9634F-20FC-4FC1-9156-4765CA69F905}" destId="{C5F5F30F-A7F3-41AD-8F79-5E98AC5C24EC}" srcOrd="0" destOrd="0" presId="urn:microsoft.com/office/officeart/2005/8/layout/process3"/>
    <dgm:cxn modelId="{8D173609-6F53-4BAB-A3D3-D37DA0DF2440}" type="presOf" srcId="{26456B2F-576C-4964-85F9-C57FA030FBA3}" destId="{36F7EF5D-7CE8-4842-A0E6-B6701E824FA4}" srcOrd="0" destOrd="0" presId="urn:microsoft.com/office/officeart/2005/8/layout/process3"/>
    <dgm:cxn modelId="{69266EF8-A0A1-4260-93CF-1AC0CEFD7E0C}" srcId="{78445C04-1CA1-44BC-82B4-C0C0102C9C41}" destId="{BFC9634F-20FC-4FC1-9156-4765CA69F905}" srcOrd="1" destOrd="0" parTransId="{2679FFDE-F47B-4A01-9F4E-805A0169CCC7}" sibTransId="{663A4E00-031A-40E5-86A2-AAF857D86112}"/>
    <dgm:cxn modelId="{72AF638D-630E-4262-9053-18A726B7F313}" srcId="{BFC9634F-20FC-4FC1-9156-4765CA69F905}" destId="{25368ED1-38FD-4594-A700-9EBF93A7BC29}" srcOrd="0" destOrd="0" parTransId="{EC55BDFC-BAD0-41A8-AFC6-991EE8239BD7}" sibTransId="{A9B00EF4-E83A-4474-A831-C6DA8C591DCF}"/>
    <dgm:cxn modelId="{D7498B15-FB05-45CD-A270-6DCC7DB90D01}" type="presOf" srcId="{6DC38CB1-FB0B-41F3-813A-89A09DB5682D}" destId="{F47AC802-F128-4A9F-A9DB-2EE4FA706FF2}" srcOrd="1" destOrd="0" presId="urn:microsoft.com/office/officeart/2005/8/layout/process3"/>
    <dgm:cxn modelId="{534EB08A-00FA-48B8-92F7-6AA5492C1D21}" srcId="{12E50881-11D6-4D57-84C8-BD22B6ACEA3B}" destId="{3B4876A4-A2DB-41BB-A40F-CDE8BE82095D}" srcOrd="0" destOrd="0" parTransId="{EBE05A73-6A29-4A55-876B-9D180D38553F}" sibTransId="{24C3A63B-F6DC-48D9-8D48-367BFEF3FEA5}"/>
    <dgm:cxn modelId="{ED3267B0-2C02-4076-A321-99E8714D565A}" type="presOf" srcId="{26456B2F-576C-4964-85F9-C57FA030FBA3}" destId="{28828F83-160E-4E34-B553-2BC2476CD052}" srcOrd="1" destOrd="0" presId="urn:microsoft.com/office/officeart/2005/8/layout/process3"/>
    <dgm:cxn modelId="{EAEC7653-84EF-482B-B760-899D33F76677}" type="presOf" srcId="{12E50881-11D6-4D57-84C8-BD22B6ACEA3B}" destId="{D4C12A2C-9888-48C4-B756-FDD6B5CC6CB8}" srcOrd="0" destOrd="0" presId="urn:microsoft.com/office/officeart/2005/8/layout/process3"/>
    <dgm:cxn modelId="{73900256-50C6-4748-BD50-F9D20B0CC1F3}" type="presOf" srcId="{663A4E00-031A-40E5-86A2-AAF857D86112}" destId="{0E73B84A-2BC9-45EA-B5D0-CF375460CA4F}" srcOrd="1" destOrd="0" presId="urn:microsoft.com/office/officeart/2005/8/layout/process3"/>
    <dgm:cxn modelId="{14704BCC-289A-4043-936B-34E54E180E96}" type="presOf" srcId="{3B4876A4-A2DB-41BB-A40F-CDE8BE82095D}" destId="{650FA93B-A6E5-4747-826D-FDFF78323CEC}" srcOrd="0" destOrd="0" presId="urn:microsoft.com/office/officeart/2005/8/layout/process3"/>
    <dgm:cxn modelId="{C7BD1A9C-E81F-4920-9F04-5897525596B1}" srcId="{78445C04-1CA1-44BC-82B4-C0C0102C9C41}" destId="{12E50881-11D6-4D57-84C8-BD22B6ACEA3B}" srcOrd="2" destOrd="0" parTransId="{DF3039D4-B0DB-4A0D-B064-3F79D784E938}" sibTransId="{C1107DC1-7298-4194-9D7E-55CCB895672A}"/>
    <dgm:cxn modelId="{2ECB9ABF-FE22-4C96-B341-35D92E5AFDAB}" type="presParOf" srcId="{4ABAC651-AD6D-4B1F-BCC6-2A7257B7BD77}" destId="{EFB5A21D-C82F-4138-84BA-0878DDE07725}" srcOrd="0" destOrd="0" presId="urn:microsoft.com/office/officeart/2005/8/layout/process3"/>
    <dgm:cxn modelId="{83457043-B160-4FC9-884E-9CF34E79A1D7}" type="presParOf" srcId="{EFB5A21D-C82F-4138-84BA-0878DDE07725}" destId="{36F7EF5D-7CE8-4842-A0E6-B6701E824FA4}" srcOrd="0" destOrd="0" presId="urn:microsoft.com/office/officeart/2005/8/layout/process3"/>
    <dgm:cxn modelId="{9486D411-A91D-4AF1-940D-8710156D84CA}" type="presParOf" srcId="{EFB5A21D-C82F-4138-84BA-0878DDE07725}" destId="{28828F83-160E-4E34-B553-2BC2476CD052}" srcOrd="1" destOrd="0" presId="urn:microsoft.com/office/officeart/2005/8/layout/process3"/>
    <dgm:cxn modelId="{00AEF5D5-B750-406F-9A46-311EF8D3C40F}" type="presParOf" srcId="{EFB5A21D-C82F-4138-84BA-0878DDE07725}" destId="{C8BE2086-386F-4D25-A697-CBC5DB1E6640}" srcOrd="2" destOrd="0" presId="urn:microsoft.com/office/officeart/2005/8/layout/process3"/>
    <dgm:cxn modelId="{3C79911F-D078-4DE0-975A-BC3D29322A6C}" type="presParOf" srcId="{4ABAC651-AD6D-4B1F-BCC6-2A7257B7BD77}" destId="{22A5745B-6518-48C9-A9C6-C088F64B6AC4}" srcOrd="1" destOrd="0" presId="urn:microsoft.com/office/officeart/2005/8/layout/process3"/>
    <dgm:cxn modelId="{88E577B8-E24F-4989-866B-FE9BF8B16E1A}" type="presParOf" srcId="{22A5745B-6518-48C9-A9C6-C088F64B6AC4}" destId="{F47AC802-F128-4A9F-A9DB-2EE4FA706FF2}" srcOrd="0" destOrd="0" presId="urn:microsoft.com/office/officeart/2005/8/layout/process3"/>
    <dgm:cxn modelId="{F61792B8-5817-4D25-B6F5-860404A5D33F}" type="presParOf" srcId="{4ABAC651-AD6D-4B1F-BCC6-2A7257B7BD77}" destId="{278921E9-21EC-4C8A-8732-52B649E2894A}" srcOrd="2" destOrd="0" presId="urn:microsoft.com/office/officeart/2005/8/layout/process3"/>
    <dgm:cxn modelId="{D9963D78-40CC-4400-BD32-6E5A3D5DF3B5}" type="presParOf" srcId="{278921E9-21EC-4C8A-8732-52B649E2894A}" destId="{C5F5F30F-A7F3-41AD-8F79-5E98AC5C24EC}" srcOrd="0" destOrd="0" presId="urn:microsoft.com/office/officeart/2005/8/layout/process3"/>
    <dgm:cxn modelId="{25B35D32-0353-480D-98A0-6C1DDC4C7C71}" type="presParOf" srcId="{278921E9-21EC-4C8A-8732-52B649E2894A}" destId="{33DDB3E3-921D-4CBE-A842-B86A4D0111EA}" srcOrd="1" destOrd="0" presId="urn:microsoft.com/office/officeart/2005/8/layout/process3"/>
    <dgm:cxn modelId="{360935A2-25CA-44C5-B844-F63F8A001F05}" type="presParOf" srcId="{278921E9-21EC-4C8A-8732-52B649E2894A}" destId="{96DA1B81-A511-499A-BC8B-D0FE6569EB59}" srcOrd="2" destOrd="0" presId="urn:microsoft.com/office/officeart/2005/8/layout/process3"/>
    <dgm:cxn modelId="{46F07342-055C-4D65-A3BC-940CF8E8C63D}" type="presParOf" srcId="{4ABAC651-AD6D-4B1F-BCC6-2A7257B7BD77}" destId="{E11873A8-2DF1-4E58-B954-957ED1C9F3BF}" srcOrd="3" destOrd="0" presId="urn:microsoft.com/office/officeart/2005/8/layout/process3"/>
    <dgm:cxn modelId="{A9969462-2B11-4CC9-8C6D-AD1734FA3B17}" type="presParOf" srcId="{E11873A8-2DF1-4E58-B954-957ED1C9F3BF}" destId="{0E73B84A-2BC9-45EA-B5D0-CF375460CA4F}" srcOrd="0" destOrd="0" presId="urn:microsoft.com/office/officeart/2005/8/layout/process3"/>
    <dgm:cxn modelId="{18CE1888-FCFA-4B36-9F08-1BBB60E0629C}" type="presParOf" srcId="{4ABAC651-AD6D-4B1F-BCC6-2A7257B7BD77}" destId="{91027389-743A-4745-ACB9-DD1E3F7C0B23}" srcOrd="4" destOrd="0" presId="urn:microsoft.com/office/officeart/2005/8/layout/process3"/>
    <dgm:cxn modelId="{558E6C65-9BAA-4EB7-9542-CABC41015B21}" type="presParOf" srcId="{91027389-743A-4745-ACB9-DD1E3F7C0B23}" destId="{D4C12A2C-9888-48C4-B756-FDD6B5CC6CB8}" srcOrd="0" destOrd="0" presId="urn:microsoft.com/office/officeart/2005/8/layout/process3"/>
    <dgm:cxn modelId="{63188181-BF86-4E82-9B82-279EDFD1DCA1}" type="presParOf" srcId="{91027389-743A-4745-ACB9-DD1E3F7C0B23}" destId="{9BE2173A-41EB-4CFE-83A2-3A398BDF39E4}" srcOrd="1" destOrd="0" presId="urn:microsoft.com/office/officeart/2005/8/layout/process3"/>
    <dgm:cxn modelId="{F914960B-5FEE-411E-BD64-524BBF72A034}" type="presParOf" srcId="{91027389-743A-4745-ACB9-DD1E3F7C0B23}" destId="{650FA93B-A6E5-4747-826D-FDFF78323CEC}" srcOrd="2" destOrd="0" presId="urn:microsoft.com/office/officeart/2005/8/layout/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445C04-1CA1-44BC-82B4-C0C0102C9C41}"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26456B2F-576C-4964-85F9-C57FA030FBA3}">
      <dgm:prSet phldrT="[Texto]"/>
      <dgm:spPr/>
      <dgm:t>
        <a:bodyPr/>
        <a:lstStyle/>
        <a:p>
          <a:r>
            <a:rPr lang="en-US" b="0" i="0" dirty="0" err="1"/>
            <a:t>Intervenciones</a:t>
          </a:r>
          <a:endParaRPr lang="en-US" dirty="0"/>
        </a:p>
      </dgm:t>
    </dgm:pt>
    <dgm:pt modelId="{1F599515-51D7-443A-9BBB-7A8708BE37FD}" type="parTrans" cxnId="{D8477E29-E461-426A-9DEF-9E81979A428E}">
      <dgm:prSet/>
      <dgm:spPr/>
      <dgm:t>
        <a:bodyPr/>
        <a:lstStyle/>
        <a:p>
          <a:endParaRPr lang="en-US"/>
        </a:p>
      </dgm:t>
    </dgm:pt>
    <dgm:pt modelId="{6DC38CB1-FB0B-41F3-813A-89A09DB5682D}" type="sibTrans" cxnId="{D8477E29-E461-426A-9DEF-9E81979A428E}">
      <dgm:prSet/>
      <dgm:spPr/>
      <dgm:t>
        <a:bodyPr/>
        <a:lstStyle/>
        <a:p>
          <a:endParaRPr lang="en-US"/>
        </a:p>
      </dgm:t>
    </dgm:pt>
    <dgm:pt modelId="{392E7D53-C536-4A05-A207-B5CABAA60748}">
      <dgm:prSet phldrT="[Texto]"/>
      <dgm:spPr/>
      <dgm:t>
        <a:bodyPr/>
        <a:lstStyle/>
        <a:p>
          <a:pPr algn="l"/>
          <a:r>
            <a:rPr lang="en-US" dirty="0"/>
            <a:t>Se </a:t>
          </a:r>
          <a:r>
            <a:rPr lang="es-419" noProof="0" dirty="0"/>
            <a:t>describen</a:t>
          </a:r>
          <a:r>
            <a:rPr lang="en-US" dirty="0"/>
            <a:t> las </a:t>
          </a:r>
          <a:r>
            <a:rPr lang="es-419" noProof="0" dirty="0"/>
            <a:t>técnicas</a:t>
          </a:r>
          <a:r>
            <a:rPr lang="en-US" dirty="0"/>
            <a:t>, </a:t>
          </a:r>
          <a:r>
            <a:rPr lang="es-ES" dirty="0"/>
            <a:t>mediciones, pruebas piloto o  </a:t>
          </a:r>
          <a:r>
            <a:rPr lang="es-419" noProof="0" dirty="0"/>
            <a:t>tecnología</a:t>
          </a:r>
          <a:r>
            <a:rPr lang="en-US" dirty="0"/>
            <a:t> </a:t>
          </a:r>
          <a:r>
            <a:rPr lang="es-419" noProof="0" dirty="0"/>
            <a:t>utilizada</a:t>
          </a:r>
        </a:p>
      </dgm:t>
    </dgm:pt>
    <dgm:pt modelId="{9278C164-D10B-4348-A10A-EE3656BDF197}" type="parTrans" cxnId="{74C957DD-9A71-439F-9651-889F58D638FF}">
      <dgm:prSet/>
      <dgm:spPr/>
      <dgm:t>
        <a:bodyPr/>
        <a:lstStyle/>
        <a:p>
          <a:endParaRPr lang="en-US"/>
        </a:p>
      </dgm:t>
    </dgm:pt>
    <dgm:pt modelId="{C1DB9B21-5A2D-4CED-822F-1B67B1B5154C}" type="sibTrans" cxnId="{74C957DD-9A71-439F-9651-889F58D638FF}">
      <dgm:prSet/>
      <dgm:spPr/>
      <dgm:t>
        <a:bodyPr/>
        <a:lstStyle/>
        <a:p>
          <a:endParaRPr lang="en-US"/>
        </a:p>
      </dgm:t>
    </dgm:pt>
    <dgm:pt modelId="{BFC9634F-20FC-4FC1-9156-4765CA69F905}">
      <dgm:prSet phldrT="[Texto]"/>
      <dgm:spPr/>
      <dgm:t>
        <a:bodyPr/>
        <a:lstStyle/>
        <a:p>
          <a:r>
            <a:rPr lang="en-US" b="0" i="0" dirty="0" err="1"/>
            <a:t>Análisis</a:t>
          </a:r>
          <a:r>
            <a:rPr lang="en-US" b="0" i="0" dirty="0"/>
            <a:t> </a:t>
          </a:r>
          <a:r>
            <a:rPr lang="en-US" b="0" i="0" dirty="0" err="1"/>
            <a:t>estadístico</a:t>
          </a:r>
          <a:endParaRPr lang="en-US" dirty="0"/>
        </a:p>
      </dgm:t>
    </dgm:pt>
    <dgm:pt modelId="{2679FFDE-F47B-4A01-9F4E-805A0169CCC7}" type="parTrans" cxnId="{69266EF8-A0A1-4260-93CF-1AC0CEFD7E0C}">
      <dgm:prSet/>
      <dgm:spPr/>
      <dgm:t>
        <a:bodyPr/>
        <a:lstStyle/>
        <a:p>
          <a:endParaRPr lang="en-US"/>
        </a:p>
      </dgm:t>
    </dgm:pt>
    <dgm:pt modelId="{663A4E00-031A-40E5-86A2-AAF857D86112}" type="sibTrans" cxnId="{69266EF8-A0A1-4260-93CF-1AC0CEFD7E0C}">
      <dgm:prSet/>
      <dgm:spPr/>
      <dgm:t>
        <a:bodyPr/>
        <a:lstStyle/>
        <a:p>
          <a:endParaRPr lang="en-US"/>
        </a:p>
      </dgm:t>
    </dgm:pt>
    <dgm:pt modelId="{25368ED1-38FD-4594-A700-9EBF93A7BC29}">
      <dgm:prSet phldrT="[Texto]"/>
      <dgm:spPr/>
      <dgm:t>
        <a:bodyPr/>
        <a:lstStyle/>
        <a:p>
          <a:r>
            <a:rPr lang="es-ES" dirty="0"/>
            <a:t>Señala los métodos estadísticos utilizados y cómo se han analizados los datos</a:t>
          </a:r>
          <a:endParaRPr lang="en-US" dirty="0"/>
        </a:p>
      </dgm:t>
    </dgm:pt>
    <dgm:pt modelId="{EC55BDFC-BAD0-41A8-AFC6-991EE8239BD7}" type="parTrans" cxnId="{72AF638D-630E-4262-9053-18A726B7F313}">
      <dgm:prSet/>
      <dgm:spPr/>
      <dgm:t>
        <a:bodyPr/>
        <a:lstStyle/>
        <a:p>
          <a:endParaRPr lang="en-US"/>
        </a:p>
      </dgm:t>
    </dgm:pt>
    <dgm:pt modelId="{A9B00EF4-E83A-4474-A831-C6DA8C591DCF}" type="sibTrans" cxnId="{72AF638D-630E-4262-9053-18A726B7F313}">
      <dgm:prSet/>
      <dgm:spPr/>
      <dgm:t>
        <a:bodyPr/>
        <a:lstStyle/>
        <a:p>
          <a:endParaRPr lang="en-US"/>
        </a:p>
      </dgm:t>
    </dgm:pt>
    <dgm:pt modelId="{4ABAC651-AD6D-4B1F-BCC6-2A7257B7BD77}" type="pres">
      <dgm:prSet presAssocID="{78445C04-1CA1-44BC-82B4-C0C0102C9C41}" presName="linearFlow" presStyleCnt="0">
        <dgm:presLayoutVars>
          <dgm:dir/>
          <dgm:animLvl val="lvl"/>
          <dgm:resizeHandles val="exact"/>
        </dgm:presLayoutVars>
      </dgm:prSet>
      <dgm:spPr/>
      <dgm:t>
        <a:bodyPr/>
        <a:lstStyle/>
        <a:p>
          <a:endParaRPr lang="es-ES"/>
        </a:p>
      </dgm:t>
    </dgm:pt>
    <dgm:pt modelId="{EFB5A21D-C82F-4138-84BA-0878DDE07725}" type="pres">
      <dgm:prSet presAssocID="{26456B2F-576C-4964-85F9-C57FA030FBA3}" presName="composite" presStyleCnt="0"/>
      <dgm:spPr/>
    </dgm:pt>
    <dgm:pt modelId="{36F7EF5D-7CE8-4842-A0E6-B6701E824FA4}" type="pres">
      <dgm:prSet presAssocID="{26456B2F-576C-4964-85F9-C57FA030FBA3}" presName="parTx" presStyleLbl="node1" presStyleIdx="0" presStyleCnt="2">
        <dgm:presLayoutVars>
          <dgm:chMax val="0"/>
          <dgm:chPref val="0"/>
          <dgm:bulletEnabled val="1"/>
        </dgm:presLayoutVars>
      </dgm:prSet>
      <dgm:spPr/>
      <dgm:t>
        <a:bodyPr/>
        <a:lstStyle/>
        <a:p>
          <a:endParaRPr lang="es-ES"/>
        </a:p>
      </dgm:t>
    </dgm:pt>
    <dgm:pt modelId="{28828F83-160E-4E34-B553-2BC2476CD052}" type="pres">
      <dgm:prSet presAssocID="{26456B2F-576C-4964-85F9-C57FA030FBA3}" presName="parSh" presStyleLbl="node1" presStyleIdx="0" presStyleCnt="2"/>
      <dgm:spPr/>
      <dgm:t>
        <a:bodyPr/>
        <a:lstStyle/>
        <a:p>
          <a:endParaRPr lang="es-ES"/>
        </a:p>
      </dgm:t>
    </dgm:pt>
    <dgm:pt modelId="{C8BE2086-386F-4D25-A697-CBC5DB1E6640}" type="pres">
      <dgm:prSet presAssocID="{26456B2F-576C-4964-85F9-C57FA030FBA3}" presName="desTx" presStyleLbl="fgAcc1" presStyleIdx="0" presStyleCnt="2">
        <dgm:presLayoutVars>
          <dgm:bulletEnabled val="1"/>
        </dgm:presLayoutVars>
      </dgm:prSet>
      <dgm:spPr/>
      <dgm:t>
        <a:bodyPr/>
        <a:lstStyle/>
        <a:p>
          <a:endParaRPr lang="es-ES"/>
        </a:p>
      </dgm:t>
    </dgm:pt>
    <dgm:pt modelId="{22A5745B-6518-48C9-A9C6-C088F64B6AC4}" type="pres">
      <dgm:prSet presAssocID="{6DC38CB1-FB0B-41F3-813A-89A09DB5682D}" presName="sibTrans" presStyleLbl="sibTrans2D1" presStyleIdx="0" presStyleCnt="1"/>
      <dgm:spPr/>
      <dgm:t>
        <a:bodyPr/>
        <a:lstStyle/>
        <a:p>
          <a:endParaRPr lang="es-ES"/>
        </a:p>
      </dgm:t>
    </dgm:pt>
    <dgm:pt modelId="{F47AC802-F128-4A9F-A9DB-2EE4FA706FF2}" type="pres">
      <dgm:prSet presAssocID="{6DC38CB1-FB0B-41F3-813A-89A09DB5682D}" presName="connTx" presStyleLbl="sibTrans2D1" presStyleIdx="0" presStyleCnt="1"/>
      <dgm:spPr/>
      <dgm:t>
        <a:bodyPr/>
        <a:lstStyle/>
        <a:p>
          <a:endParaRPr lang="es-ES"/>
        </a:p>
      </dgm:t>
    </dgm:pt>
    <dgm:pt modelId="{278921E9-21EC-4C8A-8732-52B649E2894A}" type="pres">
      <dgm:prSet presAssocID="{BFC9634F-20FC-4FC1-9156-4765CA69F905}" presName="composite" presStyleCnt="0"/>
      <dgm:spPr/>
    </dgm:pt>
    <dgm:pt modelId="{C5F5F30F-A7F3-41AD-8F79-5E98AC5C24EC}" type="pres">
      <dgm:prSet presAssocID="{BFC9634F-20FC-4FC1-9156-4765CA69F905}" presName="parTx" presStyleLbl="node1" presStyleIdx="0" presStyleCnt="2">
        <dgm:presLayoutVars>
          <dgm:chMax val="0"/>
          <dgm:chPref val="0"/>
          <dgm:bulletEnabled val="1"/>
        </dgm:presLayoutVars>
      </dgm:prSet>
      <dgm:spPr/>
      <dgm:t>
        <a:bodyPr/>
        <a:lstStyle/>
        <a:p>
          <a:endParaRPr lang="es-ES"/>
        </a:p>
      </dgm:t>
    </dgm:pt>
    <dgm:pt modelId="{33DDB3E3-921D-4CBE-A842-B86A4D0111EA}" type="pres">
      <dgm:prSet presAssocID="{BFC9634F-20FC-4FC1-9156-4765CA69F905}" presName="parSh" presStyleLbl="node1" presStyleIdx="1" presStyleCnt="2"/>
      <dgm:spPr/>
      <dgm:t>
        <a:bodyPr/>
        <a:lstStyle/>
        <a:p>
          <a:endParaRPr lang="es-ES"/>
        </a:p>
      </dgm:t>
    </dgm:pt>
    <dgm:pt modelId="{96DA1B81-A511-499A-BC8B-D0FE6569EB59}" type="pres">
      <dgm:prSet presAssocID="{BFC9634F-20FC-4FC1-9156-4765CA69F905}" presName="desTx" presStyleLbl="fgAcc1" presStyleIdx="1" presStyleCnt="2">
        <dgm:presLayoutVars>
          <dgm:bulletEnabled val="1"/>
        </dgm:presLayoutVars>
      </dgm:prSet>
      <dgm:spPr/>
      <dgm:t>
        <a:bodyPr/>
        <a:lstStyle/>
        <a:p>
          <a:endParaRPr lang="es-ES"/>
        </a:p>
      </dgm:t>
    </dgm:pt>
  </dgm:ptLst>
  <dgm:cxnLst>
    <dgm:cxn modelId="{E4D46718-220B-4462-8855-2FDA43D6DFE9}" type="presOf" srcId="{6DC38CB1-FB0B-41F3-813A-89A09DB5682D}" destId="{22A5745B-6518-48C9-A9C6-C088F64B6AC4}" srcOrd="0" destOrd="0" presId="urn:microsoft.com/office/officeart/2005/8/layout/process3"/>
    <dgm:cxn modelId="{8D173609-6F53-4BAB-A3D3-D37DA0DF2440}" type="presOf" srcId="{26456B2F-576C-4964-85F9-C57FA030FBA3}" destId="{36F7EF5D-7CE8-4842-A0E6-B6701E824FA4}" srcOrd="0" destOrd="0" presId="urn:microsoft.com/office/officeart/2005/8/layout/process3"/>
    <dgm:cxn modelId="{EE68FFF1-D04E-43D1-8AF2-613CBE7A1D24}" type="presOf" srcId="{25368ED1-38FD-4594-A700-9EBF93A7BC29}" destId="{96DA1B81-A511-499A-BC8B-D0FE6569EB59}" srcOrd="0" destOrd="0" presId="urn:microsoft.com/office/officeart/2005/8/layout/process3"/>
    <dgm:cxn modelId="{72AF638D-630E-4262-9053-18A726B7F313}" srcId="{BFC9634F-20FC-4FC1-9156-4765CA69F905}" destId="{25368ED1-38FD-4594-A700-9EBF93A7BC29}" srcOrd="0" destOrd="0" parTransId="{EC55BDFC-BAD0-41A8-AFC6-991EE8239BD7}" sibTransId="{A9B00EF4-E83A-4474-A831-C6DA8C591DCF}"/>
    <dgm:cxn modelId="{ED661D60-D104-486F-9031-350F2AD02663}" type="presOf" srcId="{BFC9634F-20FC-4FC1-9156-4765CA69F905}" destId="{33DDB3E3-921D-4CBE-A842-B86A4D0111EA}" srcOrd="1" destOrd="0" presId="urn:microsoft.com/office/officeart/2005/8/layout/process3"/>
    <dgm:cxn modelId="{69266EF8-A0A1-4260-93CF-1AC0CEFD7E0C}" srcId="{78445C04-1CA1-44BC-82B4-C0C0102C9C41}" destId="{BFC9634F-20FC-4FC1-9156-4765CA69F905}" srcOrd="1" destOrd="0" parTransId="{2679FFDE-F47B-4A01-9F4E-805A0169CCC7}" sibTransId="{663A4E00-031A-40E5-86A2-AAF857D86112}"/>
    <dgm:cxn modelId="{043FADDA-676B-4E07-AFE1-C04D937AD615}" type="presOf" srcId="{78445C04-1CA1-44BC-82B4-C0C0102C9C41}" destId="{4ABAC651-AD6D-4B1F-BCC6-2A7257B7BD77}" srcOrd="0" destOrd="0" presId="urn:microsoft.com/office/officeart/2005/8/layout/process3"/>
    <dgm:cxn modelId="{0679EB35-1E83-46DE-95C9-F72E26EDD9E1}" type="presOf" srcId="{392E7D53-C536-4A05-A207-B5CABAA60748}" destId="{C8BE2086-386F-4D25-A697-CBC5DB1E6640}" srcOrd="0" destOrd="0" presId="urn:microsoft.com/office/officeart/2005/8/layout/process3"/>
    <dgm:cxn modelId="{D8477E29-E461-426A-9DEF-9E81979A428E}" srcId="{78445C04-1CA1-44BC-82B4-C0C0102C9C41}" destId="{26456B2F-576C-4964-85F9-C57FA030FBA3}" srcOrd="0" destOrd="0" parTransId="{1F599515-51D7-443A-9BBB-7A8708BE37FD}" sibTransId="{6DC38CB1-FB0B-41F3-813A-89A09DB5682D}"/>
    <dgm:cxn modelId="{ED3267B0-2C02-4076-A321-99E8714D565A}" type="presOf" srcId="{26456B2F-576C-4964-85F9-C57FA030FBA3}" destId="{28828F83-160E-4E34-B553-2BC2476CD052}" srcOrd="1" destOrd="0" presId="urn:microsoft.com/office/officeart/2005/8/layout/process3"/>
    <dgm:cxn modelId="{74C957DD-9A71-439F-9651-889F58D638FF}" srcId="{26456B2F-576C-4964-85F9-C57FA030FBA3}" destId="{392E7D53-C536-4A05-A207-B5CABAA60748}" srcOrd="0" destOrd="0" parTransId="{9278C164-D10B-4348-A10A-EE3656BDF197}" sibTransId="{C1DB9B21-5A2D-4CED-822F-1B67B1B5154C}"/>
    <dgm:cxn modelId="{14B68FAB-CE94-4B15-8DFD-2E439BB90CD5}" type="presOf" srcId="{BFC9634F-20FC-4FC1-9156-4765CA69F905}" destId="{C5F5F30F-A7F3-41AD-8F79-5E98AC5C24EC}" srcOrd="0" destOrd="0" presId="urn:microsoft.com/office/officeart/2005/8/layout/process3"/>
    <dgm:cxn modelId="{D7498B15-FB05-45CD-A270-6DCC7DB90D01}" type="presOf" srcId="{6DC38CB1-FB0B-41F3-813A-89A09DB5682D}" destId="{F47AC802-F128-4A9F-A9DB-2EE4FA706FF2}" srcOrd="1" destOrd="0" presId="urn:microsoft.com/office/officeart/2005/8/layout/process3"/>
    <dgm:cxn modelId="{2ECB9ABF-FE22-4C96-B341-35D92E5AFDAB}" type="presParOf" srcId="{4ABAC651-AD6D-4B1F-BCC6-2A7257B7BD77}" destId="{EFB5A21D-C82F-4138-84BA-0878DDE07725}" srcOrd="0" destOrd="0" presId="urn:microsoft.com/office/officeart/2005/8/layout/process3"/>
    <dgm:cxn modelId="{83457043-B160-4FC9-884E-9CF34E79A1D7}" type="presParOf" srcId="{EFB5A21D-C82F-4138-84BA-0878DDE07725}" destId="{36F7EF5D-7CE8-4842-A0E6-B6701E824FA4}" srcOrd="0" destOrd="0" presId="urn:microsoft.com/office/officeart/2005/8/layout/process3"/>
    <dgm:cxn modelId="{9486D411-A91D-4AF1-940D-8710156D84CA}" type="presParOf" srcId="{EFB5A21D-C82F-4138-84BA-0878DDE07725}" destId="{28828F83-160E-4E34-B553-2BC2476CD052}" srcOrd="1" destOrd="0" presId="urn:microsoft.com/office/officeart/2005/8/layout/process3"/>
    <dgm:cxn modelId="{00AEF5D5-B750-406F-9A46-311EF8D3C40F}" type="presParOf" srcId="{EFB5A21D-C82F-4138-84BA-0878DDE07725}" destId="{C8BE2086-386F-4D25-A697-CBC5DB1E6640}" srcOrd="2" destOrd="0" presId="urn:microsoft.com/office/officeart/2005/8/layout/process3"/>
    <dgm:cxn modelId="{3C79911F-D078-4DE0-975A-BC3D29322A6C}" type="presParOf" srcId="{4ABAC651-AD6D-4B1F-BCC6-2A7257B7BD77}" destId="{22A5745B-6518-48C9-A9C6-C088F64B6AC4}" srcOrd="1" destOrd="0" presId="urn:microsoft.com/office/officeart/2005/8/layout/process3"/>
    <dgm:cxn modelId="{88E577B8-E24F-4989-866B-FE9BF8B16E1A}" type="presParOf" srcId="{22A5745B-6518-48C9-A9C6-C088F64B6AC4}" destId="{F47AC802-F128-4A9F-A9DB-2EE4FA706FF2}" srcOrd="0" destOrd="0" presId="urn:microsoft.com/office/officeart/2005/8/layout/process3"/>
    <dgm:cxn modelId="{F61792B8-5817-4D25-B6F5-860404A5D33F}" type="presParOf" srcId="{4ABAC651-AD6D-4B1F-BCC6-2A7257B7BD77}" destId="{278921E9-21EC-4C8A-8732-52B649E2894A}" srcOrd="2" destOrd="0" presId="urn:microsoft.com/office/officeart/2005/8/layout/process3"/>
    <dgm:cxn modelId="{D9963D78-40CC-4400-BD32-6E5A3D5DF3B5}" type="presParOf" srcId="{278921E9-21EC-4C8A-8732-52B649E2894A}" destId="{C5F5F30F-A7F3-41AD-8F79-5E98AC5C24EC}" srcOrd="0" destOrd="0" presId="urn:microsoft.com/office/officeart/2005/8/layout/process3"/>
    <dgm:cxn modelId="{25B35D32-0353-480D-98A0-6C1DDC4C7C71}" type="presParOf" srcId="{278921E9-21EC-4C8A-8732-52B649E2894A}" destId="{33DDB3E3-921D-4CBE-A842-B86A4D0111EA}" srcOrd="1" destOrd="0" presId="urn:microsoft.com/office/officeart/2005/8/layout/process3"/>
    <dgm:cxn modelId="{360935A2-25CA-44C5-B844-F63F8A001F05}" type="presParOf" srcId="{278921E9-21EC-4C8A-8732-52B649E2894A}" destId="{96DA1B81-A511-499A-BC8B-D0FE6569EB59}" srcOrd="2" destOrd="0" presId="urn:microsoft.com/office/officeart/2005/8/layout/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9FB32-39BF-46F3-8ABE-2FC27CDDE654}">
      <dsp:nvSpPr>
        <dsp:cNvPr id="0" name=""/>
        <dsp:cNvSpPr/>
      </dsp:nvSpPr>
      <dsp:spPr>
        <a:xfrm>
          <a:off x="2032" y="552991"/>
          <a:ext cx="4334185" cy="2600511"/>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s-ES" sz="4900" kern="1200" dirty="0"/>
            <a:t>Tipos de artículos más comunes</a:t>
          </a:r>
          <a:endParaRPr lang="en-US" sz="4900" kern="1200" dirty="0"/>
        </a:p>
      </dsp:txBody>
      <dsp:txXfrm>
        <a:off x="78198" y="629157"/>
        <a:ext cx="4181853" cy="2448179"/>
      </dsp:txXfrm>
    </dsp:sp>
    <dsp:sp modelId="{C2D413F8-C509-439D-96B1-FE79DECA7421}">
      <dsp:nvSpPr>
        <dsp:cNvPr id="0" name=""/>
        <dsp:cNvSpPr/>
      </dsp:nvSpPr>
      <dsp:spPr>
        <a:xfrm>
          <a:off x="4717625" y="1315808"/>
          <a:ext cx="918847" cy="1074877"/>
        </a:xfrm>
        <a:prstGeom prst="rightArrow">
          <a:avLst>
            <a:gd name="adj1" fmla="val 60000"/>
            <a:gd name="adj2" fmla="val 50000"/>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endParaRPr lang="en-US" sz="3900" kern="1200"/>
        </a:p>
      </dsp:txBody>
      <dsp:txXfrm>
        <a:off x="4717625" y="1530783"/>
        <a:ext cx="643193" cy="644927"/>
      </dsp:txXfrm>
    </dsp:sp>
    <dsp:sp modelId="{9B435D5D-A005-4044-B82F-82CEE5C987EC}">
      <dsp:nvSpPr>
        <dsp:cNvPr id="0" name=""/>
        <dsp:cNvSpPr/>
      </dsp:nvSpPr>
      <dsp:spPr>
        <a:xfrm>
          <a:off x="6069891" y="552991"/>
          <a:ext cx="4334185" cy="2600511"/>
        </a:xfrm>
        <a:prstGeom prst="roundRect">
          <a:avLst>
            <a:gd name="adj" fmla="val 10000"/>
          </a:avLst>
        </a:prstGeom>
        <a:solidFill>
          <a:schemeClr val="accent5">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a:t>Estructura y escritura </a:t>
          </a:r>
          <a:r>
            <a:rPr lang="en-US" sz="4900" b="0" i="0" kern="1200" dirty="0"/>
            <a:t>del manuscrito</a:t>
          </a:r>
          <a:endParaRPr lang="en-US" sz="4900" kern="1200" dirty="0"/>
        </a:p>
      </dsp:txBody>
      <dsp:txXfrm>
        <a:off x="6146057" y="629157"/>
        <a:ext cx="4181853" cy="24481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28F83-160E-4E34-B553-2BC2476CD052}">
      <dsp:nvSpPr>
        <dsp:cNvPr id="0" name=""/>
        <dsp:cNvSpPr/>
      </dsp:nvSpPr>
      <dsp:spPr>
        <a:xfrm>
          <a:off x="4042" y="1159856"/>
          <a:ext cx="1838086" cy="10520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b="0" i="0" kern="1200" dirty="0" err="1"/>
            <a:t>Diseño</a:t>
          </a:r>
          <a:r>
            <a:rPr lang="en-US" sz="1800" kern="1200" dirty="0"/>
            <a:t/>
          </a:r>
          <a:br>
            <a:rPr lang="en-US" sz="1800" kern="1200" dirty="0"/>
          </a:br>
          <a:endParaRPr lang="en-US" sz="1800" kern="1200" dirty="0"/>
        </a:p>
      </dsp:txBody>
      <dsp:txXfrm>
        <a:off x="4042" y="1159856"/>
        <a:ext cx="1838086" cy="701354"/>
      </dsp:txXfrm>
    </dsp:sp>
    <dsp:sp modelId="{C8BE2086-386F-4D25-A697-CBC5DB1E6640}">
      <dsp:nvSpPr>
        <dsp:cNvPr id="0" name=""/>
        <dsp:cNvSpPr/>
      </dsp:nvSpPr>
      <dsp:spPr>
        <a:xfrm>
          <a:off x="380518" y="1861210"/>
          <a:ext cx="1838086" cy="23975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s-ES" sz="1800" kern="1200" dirty="0"/>
            <a:t>Se describe el diseño del experimento (aleatorio, controlado, casos y controles, etc.)</a:t>
          </a:r>
          <a:endParaRPr lang="en-US" sz="1800" kern="1200" dirty="0"/>
        </a:p>
      </dsp:txBody>
      <dsp:txXfrm>
        <a:off x="434354" y="1915046"/>
        <a:ext cx="1730414" cy="2289927"/>
      </dsp:txXfrm>
    </dsp:sp>
    <dsp:sp modelId="{22A5745B-6518-48C9-A9C6-C088F64B6AC4}">
      <dsp:nvSpPr>
        <dsp:cNvPr id="0" name=""/>
        <dsp:cNvSpPr/>
      </dsp:nvSpPr>
      <dsp:spPr>
        <a:xfrm>
          <a:off x="2120776" y="1281718"/>
          <a:ext cx="590732" cy="4576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120776" y="1373244"/>
        <a:ext cx="453443" cy="274578"/>
      </dsp:txXfrm>
    </dsp:sp>
    <dsp:sp modelId="{33DDB3E3-921D-4CBE-A842-B86A4D0111EA}">
      <dsp:nvSpPr>
        <dsp:cNvPr id="0" name=""/>
        <dsp:cNvSpPr/>
      </dsp:nvSpPr>
      <dsp:spPr>
        <a:xfrm>
          <a:off x="2956718" y="1159856"/>
          <a:ext cx="1838086" cy="10520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b="0" i="0" kern="1200" dirty="0"/>
            <a:t>Población</a:t>
          </a:r>
          <a:endParaRPr lang="en-US" sz="1800" kern="1200" dirty="0"/>
        </a:p>
      </dsp:txBody>
      <dsp:txXfrm>
        <a:off x="2956718" y="1159856"/>
        <a:ext cx="1838086" cy="701354"/>
      </dsp:txXfrm>
    </dsp:sp>
    <dsp:sp modelId="{96DA1B81-A511-499A-BC8B-D0FE6569EB59}">
      <dsp:nvSpPr>
        <dsp:cNvPr id="0" name=""/>
        <dsp:cNvSpPr/>
      </dsp:nvSpPr>
      <dsp:spPr>
        <a:xfrm>
          <a:off x="3333194" y="1861210"/>
          <a:ext cx="1838086" cy="23975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t>Cómo </a:t>
          </a:r>
          <a:r>
            <a:rPr lang="es-ES" sz="1800" kern="1200" dirty="0"/>
            <a:t>se ha hecho </a:t>
          </a:r>
          <a:r>
            <a:rPr lang="es-ES" sz="1800" kern="1200" dirty="0" smtClean="0"/>
            <a:t>la selección de la muestra</a:t>
          </a:r>
          <a:endParaRPr lang="en-US" sz="1800" kern="1200" dirty="0"/>
        </a:p>
      </dsp:txBody>
      <dsp:txXfrm>
        <a:off x="3387030" y="1915046"/>
        <a:ext cx="1730414" cy="2289927"/>
      </dsp:txXfrm>
    </dsp:sp>
    <dsp:sp modelId="{E11873A8-2DF1-4E58-B954-957ED1C9F3BF}">
      <dsp:nvSpPr>
        <dsp:cNvPr id="0" name=""/>
        <dsp:cNvSpPr/>
      </dsp:nvSpPr>
      <dsp:spPr>
        <a:xfrm>
          <a:off x="5073452" y="1281718"/>
          <a:ext cx="590732" cy="4576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073452" y="1373244"/>
        <a:ext cx="453443" cy="274578"/>
      </dsp:txXfrm>
    </dsp:sp>
    <dsp:sp modelId="{9BE2173A-41EB-4CFE-83A2-3A398BDF39E4}">
      <dsp:nvSpPr>
        <dsp:cNvPr id="0" name=""/>
        <dsp:cNvSpPr/>
      </dsp:nvSpPr>
      <dsp:spPr>
        <a:xfrm>
          <a:off x="5909394" y="1159856"/>
          <a:ext cx="1838086" cy="10520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s-419" sz="1800" kern="1200" dirty="0"/>
            <a:t>Entorno</a:t>
          </a:r>
          <a:endParaRPr lang="en-US" sz="1800" kern="1200" dirty="0"/>
        </a:p>
      </dsp:txBody>
      <dsp:txXfrm>
        <a:off x="5909394" y="1159856"/>
        <a:ext cx="1838086" cy="701354"/>
      </dsp:txXfrm>
    </dsp:sp>
    <dsp:sp modelId="{650FA93B-A6E5-4747-826D-FDFF78323CEC}">
      <dsp:nvSpPr>
        <dsp:cNvPr id="0" name=""/>
        <dsp:cNvSpPr/>
      </dsp:nvSpPr>
      <dsp:spPr>
        <a:xfrm>
          <a:off x="6285870" y="1861210"/>
          <a:ext cx="1838086" cy="23975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s-ES" sz="1800" kern="1200" dirty="0"/>
            <a:t>Indica dónde se ha hecho el estudio </a:t>
          </a:r>
          <a:r>
            <a:rPr lang="en-US" sz="1800" kern="1200" dirty="0"/>
            <a:t>(hospital, </a:t>
          </a:r>
          <a:r>
            <a:rPr lang="en-US" sz="1800" kern="1200" dirty="0" err="1"/>
            <a:t>asistencia</a:t>
          </a:r>
          <a:r>
            <a:rPr lang="en-US" sz="1800" kern="1200" dirty="0"/>
            <a:t> </a:t>
          </a:r>
          <a:r>
            <a:rPr lang="en-US" sz="1800" kern="1200" dirty="0" err="1"/>
            <a:t>primaria</a:t>
          </a:r>
          <a:r>
            <a:rPr lang="en-US" sz="1800" kern="1200" dirty="0"/>
            <a:t>, </a:t>
          </a:r>
          <a:r>
            <a:rPr lang="en-US" sz="1800" kern="1200" dirty="0" err="1"/>
            <a:t>escuela</a:t>
          </a:r>
          <a:r>
            <a:rPr lang="en-US" sz="1800" kern="1200" dirty="0"/>
            <a:t>, </a:t>
          </a:r>
          <a:r>
            <a:rPr lang="en-US" sz="1800" kern="1200" dirty="0" err="1"/>
            <a:t>etc</a:t>
          </a:r>
          <a:r>
            <a:rPr lang="en-US" sz="1800" kern="1200" dirty="0"/>
            <a:t>)</a:t>
          </a:r>
        </a:p>
      </dsp:txBody>
      <dsp:txXfrm>
        <a:off x="6339706" y="1915046"/>
        <a:ext cx="1730414" cy="22899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28F83-160E-4E34-B553-2BC2476CD052}">
      <dsp:nvSpPr>
        <dsp:cNvPr id="0" name=""/>
        <dsp:cNvSpPr/>
      </dsp:nvSpPr>
      <dsp:spPr>
        <a:xfrm>
          <a:off x="2373" y="91939"/>
          <a:ext cx="2037187" cy="11663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US" sz="2000" b="0" i="0" kern="1200" dirty="0" err="1"/>
            <a:t>Intervenciones</a:t>
          </a:r>
          <a:endParaRPr lang="en-US" sz="2000" kern="1200" dirty="0"/>
        </a:p>
      </dsp:txBody>
      <dsp:txXfrm>
        <a:off x="2373" y="91939"/>
        <a:ext cx="2037187" cy="777550"/>
      </dsp:txXfrm>
    </dsp:sp>
    <dsp:sp modelId="{C8BE2086-386F-4D25-A697-CBC5DB1E6640}">
      <dsp:nvSpPr>
        <dsp:cNvPr id="0" name=""/>
        <dsp:cNvSpPr/>
      </dsp:nvSpPr>
      <dsp:spPr>
        <a:xfrm>
          <a:off x="419628" y="869489"/>
          <a:ext cx="2037187" cy="2376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Se </a:t>
          </a:r>
          <a:r>
            <a:rPr lang="es-419" sz="2000" kern="1200" noProof="0" dirty="0"/>
            <a:t>describen</a:t>
          </a:r>
          <a:r>
            <a:rPr lang="en-US" sz="2000" kern="1200" dirty="0"/>
            <a:t> las </a:t>
          </a:r>
          <a:r>
            <a:rPr lang="es-419" sz="2000" kern="1200" noProof="0" dirty="0"/>
            <a:t>técnicas</a:t>
          </a:r>
          <a:r>
            <a:rPr lang="en-US" sz="2000" kern="1200" dirty="0"/>
            <a:t>, </a:t>
          </a:r>
          <a:r>
            <a:rPr lang="es-ES" sz="2000" kern="1200" dirty="0"/>
            <a:t>mediciones, pruebas piloto o  </a:t>
          </a:r>
          <a:r>
            <a:rPr lang="es-419" sz="2000" kern="1200" noProof="0" dirty="0"/>
            <a:t>tecnología</a:t>
          </a:r>
          <a:r>
            <a:rPr lang="en-US" sz="2000" kern="1200" dirty="0"/>
            <a:t> </a:t>
          </a:r>
          <a:r>
            <a:rPr lang="es-419" sz="2000" kern="1200" noProof="0" dirty="0"/>
            <a:t>utilizada</a:t>
          </a:r>
        </a:p>
      </dsp:txBody>
      <dsp:txXfrm>
        <a:off x="479295" y="929156"/>
        <a:ext cx="1917853" cy="2256666"/>
      </dsp:txXfrm>
    </dsp:sp>
    <dsp:sp modelId="{22A5745B-6518-48C9-A9C6-C088F64B6AC4}">
      <dsp:nvSpPr>
        <dsp:cNvPr id="0" name=""/>
        <dsp:cNvSpPr/>
      </dsp:nvSpPr>
      <dsp:spPr>
        <a:xfrm>
          <a:off x="2348391" y="227114"/>
          <a:ext cx="654720" cy="50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348391" y="328554"/>
        <a:ext cx="502560" cy="304320"/>
      </dsp:txXfrm>
    </dsp:sp>
    <dsp:sp modelId="{33DDB3E3-921D-4CBE-A842-B86A4D0111EA}">
      <dsp:nvSpPr>
        <dsp:cNvPr id="0" name=""/>
        <dsp:cNvSpPr/>
      </dsp:nvSpPr>
      <dsp:spPr>
        <a:xfrm>
          <a:off x="3274882" y="91939"/>
          <a:ext cx="2037187" cy="11663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US" sz="2000" b="0" i="0" kern="1200" dirty="0" err="1"/>
            <a:t>Análisis</a:t>
          </a:r>
          <a:r>
            <a:rPr lang="en-US" sz="2000" b="0" i="0" kern="1200" dirty="0"/>
            <a:t> </a:t>
          </a:r>
          <a:r>
            <a:rPr lang="en-US" sz="2000" b="0" i="0" kern="1200" dirty="0" err="1"/>
            <a:t>estadístico</a:t>
          </a:r>
          <a:endParaRPr lang="en-US" sz="2000" kern="1200" dirty="0"/>
        </a:p>
      </dsp:txBody>
      <dsp:txXfrm>
        <a:off x="3274882" y="91939"/>
        <a:ext cx="2037187" cy="777550"/>
      </dsp:txXfrm>
    </dsp:sp>
    <dsp:sp modelId="{96DA1B81-A511-499A-BC8B-D0FE6569EB59}">
      <dsp:nvSpPr>
        <dsp:cNvPr id="0" name=""/>
        <dsp:cNvSpPr/>
      </dsp:nvSpPr>
      <dsp:spPr>
        <a:xfrm>
          <a:off x="3692137" y="869489"/>
          <a:ext cx="2037187" cy="2376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s-ES" sz="2000" kern="1200" dirty="0"/>
            <a:t>Señala los métodos estadísticos utilizados y cómo se han analizados los datos</a:t>
          </a:r>
          <a:endParaRPr lang="en-US" sz="2000" kern="1200" dirty="0"/>
        </a:p>
      </dsp:txBody>
      <dsp:txXfrm>
        <a:off x="3751804" y="929156"/>
        <a:ext cx="1917853" cy="2256666"/>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5D3C1E5-6550-4723-8EE3-82C846F05A16}" type="datetimeFigureOut">
              <a:rPr lang="es-PA" smtClean="0"/>
              <a:t>06/19/2019</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AB2F6115-8EBB-4866-80DA-F0FA8AFF1632}" type="slidenum">
              <a:rPr lang="es-PA" smtClean="0"/>
              <a:t>‹Nº›</a:t>
            </a:fld>
            <a:endParaRPr lang="es-PA"/>
          </a:p>
        </p:txBody>
      </p:sp>
    </p:spTree>
    <p:extLst>
      <p:ext uri="{BB962C8B-B14F-4D97-AF65-F5344CB8AC3E}">
        <p14:creationId xmlns:p14="http://schemas.microsoft.com/office/powerpoint/2010/main" val="3111837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5D3C1E5-6550-4723-8EE3-82C846F05A16}" type="datetimeFigureOut">
              <a:rPr lang="es-PA" smtClean="0"/>
              <a:t>06/19/2019</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AB2F6115-8EBB-4866-80DA-F0FA8AFF1632}" type="slidenum">
              <a:rPr lang="es-PA" smtClean="0"/>
              <a:t>‹Nº›</a:t>
            </a:fld>
            <a:endParaRPr lang="es-PA"/>
          </a:p>
        </p:txBody>
      </p:sp>
    </p:spTree>
    <p:extLst>
      <p:ext uri="{BB962C8B-B14F-4D97-AF65-F5344CB8AC3E}">
        <p14:creationId xmlns:p14="http://schemas.microsoft.com/office/powerpoint/2010/main" val="838821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5D3C1E5-6550-4723-8EE3-82C846F05A16}" type="datetimeFigureOut">
              <a:rPr lang="es-PA" smtClean="0"/>
              <a:t>06/19/2019</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AB2F6115-8EBB-4866-80DA-F0FA8AFF1632}" type="slidenum">
              <a:rPr lang="es-PA" smtClean="0"/>
              <a:t>‹Nº›</a:t>
            </a:fld>
            <a:endParaRPr lang="es-PA"/>
          </a:p>
        </p:txBody>
      </p:sp>
    </p:spTree>
    <p:extLst>
      <p:ext uri="{BB962C8B-B14F-4D97-AF65-F5344CB8AC3E}">
        <p14:creationId xmlns:p14="http://schemas.microsoft.com/office/powerpoint/2010/main" val="2555421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5D3C1E5-6550-4723-8EE3-82C846F05A16}" type="datetimeFigureOut">
              <a:rPr lang="es-PA" smtClean="0"/>
              <a:t>06/19/2019</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AB2F6115-8EBB-4866-80DA-F0FA8AFF1632}" type="slidenum">
              <a:rPr lang="es-PA" smtClean="0"/>
              <a:t>‹Nº›</a:t>
            </a:fld>
            <a:endParaRPr lang="es-PA"/>
          </a:p>
        </p:txBody>
      </p:sp>
    </p:spTree>
    <p:extLst>
      <p:ext uri="{BB962C8B-B14F-4D97-AF65-F5344CB8AC3E}">
        <p14:creationId xmlns:p14="http://schemas.microsoft.com/office/powerpoint/2010/main" val="1755652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35D3C1E5-6550-4723-8EE3-82C846F05A16}" type="datetimeFigureOut">
              <a:rPr lang="es-PA" smtClean="0"/>
              <a:t>06/19/2019</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AB2F6115-8EBB-4866-80DA-F0FA8AFF1632}" type="slidenum">
              <a:rPr lang="es-PA" smtClean="0"/>
              <a:t>‹Nº›</a:t>
            </a:fld>
            <a:endParaRPr lang="es-PA"/>
          </a:p>
        </p:txBody>
      </p:sp>
    </p:spTree>
    <p:extLst>
      <p:ext uri="{BB962C8B-B14F-4D97-AF65-F5344CB8AC3E}">
        <p14:creationId xmlns:p14="http://schemas.microsoft.com/office/powerpoint/2010/main" val="149998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5D3C1E5-6550-4723-8EE3-82C846F05A16}" type="datetimeFigureOut">
              <a:rPr lang="es-PA" smtClean="0"/>
              <a:t>06/19/2019</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AB2F6115-8EBB-4866-80DA-F0FA8AFF1632}" type="slidenum">
              <a:rPr lang="es-PA" smtClean="0"/>
              <a:t>‹Nº›</a:t>
            </a:fld>
            <a:endParaRPr lang="es-PA"/>
          </a:p>
        </p:txBody>
      </p:sp>
    </p:spTree>
    <p:extLst>
      <p:ext uri="{BB962C8B-B14F-4D97-AF65-F5344CB8AC3E}">
        <p14:creationId xmlns:p14="http://schemas.microsoft.com/office/powerpoint/2010/main" val="3647822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5D3C1E5-6550-4723-8EE3-82C846F05A16}" type="datetimeFigureOut">
              <a:rPr lang="es-PA" smtClean="0"/>
              <a:t>06/19/2019</a:t>
            </a:fld>
            <a:endParaRPr lang="es-PA"/>
          </a:p>
        </p:txBody>
      </p:sp>
      <p:sp>
        <p:nvSpPr>
          <p:cNvPr id="8" name="Footer Placeholder 7"/>
          <p:cNvSpPr>
            <a:spLocks noGrp="1"/>
          </p:cNvSpPr>
          <p:nvPr>
            <p:ph type="ftr" sz="quarter" idx="11"/>
          </p:nvPr>
        </p:nvSpPr>
        <p:spPr/>
        <p:txBody>
          <a:bodyPr/>
          <a:lstStyle/>
          <a:p>
            <a:endParaRPr lang="es-PA"/>
          </a:p>
        </p:txBody>
      </p:sp>
      <p:sp>
        <p:nvSpPr>
          <p:cNvPr id="9" name="Slide Number Placeholder 8"/>
          <p:cNvSpPr>
            <a:spLocks noGrp="1"/>
          </p:cNvSpPr>
          <p:nvPr>
            <p:ph type="sldNum" sz="quarter" idx="12"/>
          </p:nvPr>
        </p:nvSpPr>
        <p:spPr/>
        <p:txBody>
          <a:bodyPr/>
          <a:lstStyle/>
          <a:p>
            <a:fld id="{AB2F6115-8EBB-4866-80DA-F0FA8AFF1632}" type="slidenum">
              <a:rPr lang="es-PA" smtClean="0"/>
              <a:t>‹Nº›</a:t>
            </a:fld>
            <a:endParaRPr lang="es-PA"/>
          </a:p>
        </p:txBody>
      </p:sp>
    </p:spTree>
    <p:extLst>
      <p:ext uri="{BB962C8B-B14F-4D97-AF65-F5344CB8AC3E}">
        <p14:creationId xmlns:p14="http://schemas.microsoft.com/office/powerpoint/2010/main" val="1048824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5D3C1E5-6550-4723-8EE3-82C846F05A16}" type="datetimeFigureOut">
              <a:rPr lang="es-PA" smtClean="0"/>
              <a:t>06/19/2019</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AB2F6115-8EBB-4866-80DA-F0FA8AFF1632}" type="slidenum">
              <a:rPr lang="es-PA" smtClean="0"/>
              <a:t>‹Nº›</a:t>
            </a:fld>
            <a:endParaRPr lang="es-PA"/>
          </a:p>
        </p:txBody>
      </p:sp>
    </p:spTree>
    <p:extLst>
      <p:ext uri="{BB962C8B-B14F-4D97-AF65-F5344CB8AC3E}">
        <p14:creationId xmlns:p14="http://schemas.microsoft.com/office/powerpoint/2010/main" val="395738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D3C1E5-6550-4723-8EE3-82C846F05A16}" type="datetimeFigureOut">
              <a:rPr lang="es-PA" smtClean="0"/>
              <a:t>06/19/2019</a:t>
            </a:fld>
            <a:endParaRPr lang="es-PA"/>
          </a:p>
        </p:txBody>
      </p:sp>
      <p:sp>
        <p:nvSpPr>
          <p:cNvPr id="3" name="Footer Placeholder 2"/>
          <p:cNvSpPr>
            <a:spLocks noGrp="1"/>
          </p:cNvSpPr>
          <p:nvPr>
            <p:ph type="ftr" sz="quarter" idx="11"/>
          </p:nvPr>
        </p:nvSpPr>
        <p:spPr/>
        <p:txBody>
          <a:bodyPr/>
          <a:lstStyle/>
          <a:p>
            <a:endParaRPr lang="es-PA"/>
          </a:p>
        </p:txBody>
      </p:sp>
      <p:sp>
        <p:nvSpPr>
          <p:cNvPr id="4" name="Slide Number Placeholder 3"/>
          <p:cNvSpPr>
            <a:spLocks noGrp="1"/>
          </p:cNvSpPr>
          <p:nvPr>
            <p:ph type="sldNum" sz="quarter" idx="12"/>
          </p:nvPr>
        </p:nvSpPr>
        <p:spPr/>
        <p:txBody>
          <a:bodyPr/>
          <a:lstStyle/>
          <a:p>
            <a:fld id="{AB2F6115-8EBB-4866-80DA-F0FA8AFF1632}" type="slidenum">
              <a:rPr lang="es-PA" smtClean="0"/>
              <a:t>‹Nº›</a:t>
            </a:fld>
            <a:endParaRPr lang="es-PA"/>
          </a:p>
        </p:txBody>
      </p:sp>
    </p:spTree>
    <p:extLst>
      <p:ext uri="{BB962C8B-B14F-4D97-AF65-F5344CB8AC3E}">
        <p14:creationId xmlns:p14="http://schemas.microsoft.com/office/powerpoint/2010/main" val="2001300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35D3C1E5-6550-4723-8EE3-82C846F05A16}" type="datetimeFigureOut">
              <a:rPr lang="es-PA" smtClean="0"/>
              <a:t>06/19/2019</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AB2F6115-8EBB-4866-80DA-F0FA8AFF1632}" type="slidenum">
              <a:rPr lang="es-PA" smtClean="0"/>
              <a:t>‹Nº›</a:t>
            </a:fld>
            <a:endParaRPr lang="es-PA"/>
          </a:p>
        </p:txBody>
      </p:sp>
    </p:spTree>
    <p:extLst>
      <p:ext uri="{BB962C8B-B14F-4D97-AF65-F5344CB8AC3E}">
        <p14:creationId xmlns:p14="http://schemas.microsoft.com/office/powerpoint/2010/main" val="599037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35D3C1E5-6550-4723-8EE3-82C846F05A16}" type="datetimeFigureOut">
              <a:rPr lang="es-PA" smtClean="0"/>
              <a:t>06/19/2019</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AB2F6115-8EBB-4866-80DA-F0FA8AFF1632}" type="slidenum">
              <a:rPr lang="es-PA" smtClean="0"/>
              <a:t>‹Nº›</a:t>
            </a:fld>
            <a:endParaRPr lang="es-PA"/>
          </a:p>
        </p:txBody>
      </p:sp>
    </p:spTree>
    <p:extLst>
      <p:ext uri="{BB962C8B-B14F-4D97-AF65-F5344CB8AC3E}">
        <p14:creationId xmlns:p14="http://schemas.microsoft.com/office/powerpoint/2010/main" val="361676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D3C1E5-6550-4723-8EE3-82C846F05A16}" type="datetimeFigureOut">
              <a:rPr lang="es-PA" smtClean="0"/>
              <a:t>06/19/2019</a:t>
            </a:fld>
            <a:endParaRPr lang="es-P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F6115-8EBB-4866-80DA-F0FA8AFF1632}" type="slidenum">
              <a:rPr lang="es-PA" smtClean="0"/>
              <a:t>‹Nº›</a:t>
            </a:fld>
            <a:endParaRPr lang="es-PA"/>
          </a:p>
        </p:txBody>
      </p:sp>
    </p:spTree>
    <p:extLst>
      <p:ext uri="{BB962C8B-B14F-4D97-AF65-F5344CB8AC3E}">
        <p14:creationId xmlns:p14="http://schemas.microsoft.com/office/powerpoint/2010/main" val="42317402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nsplash.com/photos/-9vMBjrU-RA?utm_source=unsplash&amp;utm_medium=referral&amp;utm_content=creditCopyText"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unsplash.com/search/photos/title?utm_source=unsplash&amp;utm_medium=referral&amp;utm_content=creditCopyTex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unsplash.com/photos/-9vMBjrU-RA?utm_source=unsplash&amp;utm_medium=referral&amp;utm_content=creditCopyText"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unsplash.com/search/photos/title?utm_source=unsplash&amp;utm_medium=referral&amp;utm_content=creditCopyTex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unsplash.com/photos/-9vMBjrU-RA?utm_source=unsplash&amp;utm_medium=referral&amp;utm_content=creditCopyText"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hyperlink" Target="https://unsplash.com/search/photos/title?utm_source=unsplash&amp;utm_medium=referral&amp;utm_content=creditCopyTex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unsplash.com/photos/-9vMBjrU-RA?utm_source=unsplash&amp;utm_medium=referral&amp;utm_content=creditCopyText"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unsplash.com/search/photos/title?utm_source=unsplash&amp;utm_medium=referral&amp;utm_content=creditCopyTex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unsplash.com/photos/Vmk0dYerTkw?utm_source=unsplash&amp;utm_medium=referral&amp;utm_content=creditCopyText"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unsplash.com/search/photos/paper?utm_source=unsplash&amp;utm_medium=referral&amp;utm_content=creditCopyTex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unsplash.com/photos/Vmk0dYerTkw?utm_source=unsplash&amp;utm_medium=referral&amp;utm_content=creditCopyText"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unsplash.com/search/photos/paper?utm_source=unsplash&amp;utm_medium=referral&amp;utm_content=creditCopyTex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unsplash.com/photos/VDwINWBdX0Y?utm_source=unsplash&amp;utm_medium=referral&amp;utm_content=creditCopyText"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unsplash.com/search/photos/journal?utm_source=unsplash&amp;utm_medium=referral&amp;utm_content=creditCopyTex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unsplash.com/photos/VDwINWBdX0Y?utm_source=unsplash&amp;utm_medium=referral&amp;utm_content=creditCopyText"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unsplash.com/search/photos/journal?utm_source=unsplash&amp;utm_medium=referral&amp;utm_content=creditCopyTex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unsplash.com/photos/VDwINWBdX0Y?utm_source=unsplash&amp;utm_medium=referral&amp;utm_content=creditCopyText"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hyperlink" Target="https://unsplash.com/search/photos/journal?utm_source=unsplash&amp;utm_medium=referral&amp;utm_content=creditCopyTex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unsplash.com/photos/VDwINWBdX0Y?utm_source=unsplash&amp;utm_medium=referral&amp;utm_content=creditCopyText"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unsplash.com/search/photos/journal?utm_source=unsplash&amp;utm_medium=referral&amp;utm_content=creditCopyTex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unsplash.com/photos/VDwINWBdX0Y?utm_source=unsplash&amp;utm_medium=referral&amp;utm_content=creditCopyText"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unsplash.com/search/photos/journal?utm_source=unsplash&amp;utm_medium=referral&amp;utm_content=creditCopyText"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unsplash.com/photos/VDwINWBdX0Y?utm_source=unsplash&amp;utm_medium=referral&amp;utm_content=creditCopyText"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unsplash.com/search/photos/journal?utm_source=unsplash&amp;utm_medium=referral&amp;utm_content=creditCopyTex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unsplash.com/photos/JeInkKlI2Po?utm_source=unsplash&amp;utm_medium=referral&amp;utm_content=creditCopyText"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unsplash.com/search/photos/science?utm_source=unsplash&amp;utm_medium=referral&amp;utm_content=creditCopyTex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unsplash.com/photos/JeInkKlI2Po?utm_source=unsplash&amp;utm_medium=referral&amp;utm_content=creditCopyText"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unsplash.com/search/photos/science?utm_source=unsplash&amp;utm_medium=referral&amp;utm_content=creditCopyText" TargetMode="External"/></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hyperlink" Target="https://unsplash.com/photos/JeInkKlI2Po?utm_source=unsplash&amp;utm_medium=referral&amp;utm_content=creditCopyText" TargetMode="External"/><Relationship Id="rId7" Type="http://schemas.openxmlformats.org/officeDocument/2006/relationships/diagramLayout" Target="../diagrams/layout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17.jpeg"/><Relationship Id="rId10" Type="http://schemas.microsoft.com/office/2007/relationships/diagramDrawing" Target="../diagrams/drawing2.xml"/><Relationship Id="rId4" Type="http://schemas.openxmlformats.org/officeDocument/2006/relationships/hyperlink" Target="https://unsplash.com/search/photos/science?utm_source=unsplash&amp;utm_medium=referral&amp;utm_content=creditCopyText" TargetMode="External"/><Relationship Id="rId9" Type="http://schemas.openxmlformats.org/officeDocument/2006/relationships/diagramColors" Target="../diagrams/colors2.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hyperlink" Target="https://unsplash.com/photos/JeInkKlI2Po?utm_source=unsplash&amp;utm_medium=referral&amp;utm_content=creditCopyText" TargetMode="External"/><Relationship Id="rId7" Type="http://schemas.openxmlformats.org/officeDocument/2006/relationships/diagramLayout" Target="../diagrams/layout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17.jpeg"/><Relationship Id="rId10" Type="http://schemas.microsoft.com/office/2007/relationships/diagramDrawing" Target="../diagrams/drawing3.xml"/><Relationship Id="rId4" Type="http://schemas.openxmlformats.org/officeDocument/2006/relationships/hyperlink" Target="https://unsplash.com/search/photos/science?utm_source=unsplash&amp;utm_medium=referral&amp;utm_content=creditCopyText" TargetMode="External"/><Relationship Id="rId9" Type="http://schemas.openxmlformats.org/officeDocument/2006/relationships/diagramColors" Target="../diagrams/colors3.xml"/></Relationships>
</file>

<file path=ppt/slides/_rels/slide27.xml.rels><?xml version="1.0" encoding="UTF-8" standalone="yes"?>
<Relationships xmlns="http://schemas.openxmlformats.org/package/2006/relationships"><Relationship Id="rId3" Type="http://schemas.openxmlformats.org/officeDocument/2006/relationships/hyperlink" Target="https://unsplash.com/photos/8OyKWQgBsKQ?utm_source=unsplash&amp;utm_medium=referral&amp;utm_content=creditCopyText"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s://unsplash.com/search/photos/science?utm_source=unsplash&amp;utm_medium=referral&amp;utm_content=creditCopyTex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unsplash.com/photos/RDYdOvk8ats?utm_source=unsplash&amp;utm_medium=referral&amp;utm_content=creditCopyText"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s://unsplash.com/search/photos/journal?utm_source=unsplash&amp;utm_medium=referral&amp;utm_content=creditCopyTex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unsplash.com/photos/11-15cYOiQc?utm_source=unsplash&amp;utm_medium=referral&amp;utm_content=creditCopyText"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hyperlink" Target="https://unsplash.com/search/photos/journal?utm_source=unsplash&amp;utm_medium=referral&amp;utm_content=creditCopyText"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unsplash.com/photos/2JIvboGLeho?utm_source=unsplash&amp;utm_medium=referral&amp;utm_content=creditCopyText"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s://unsplash.com/search/photos/library?utm_source=unsplash&amp;utm_medium=referral&amp;utm_content=creditCopyText"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unsplash.com/photos/2JIvboGLeho?utm_source=unsplash&amp;utm_medium=referral&amp;utm_content=creditCopyText"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hyperlink" Target="https://unsplash.com/search/photos/library?utm_source=unsplash&amp;utm_medium=referral&amp;utm_content=creditCopyText"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unsplash.com/photos/2JIvboGLeho?utm_source=unsplash&amp;utm_medium=referral&amp;utm_content=creditCopyText"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3.jpeg"/><Relationship Id="rId4" Type="http://schemas.openxmlformats.org/officeDocument/2006/relationships/hyperlink" Target="https://unsplash.com/search/photos/library?utm_source=unsplash&amp;utm_medium=referral&amp;utm_content=creditCopyText"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unsplash.com/photos/2JIvboGLeho?utm_source=unsplash&amp;utm_medium=referral&amp;utm_content=creditCopyText"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3.jpeg"/><Relationship Id="rId4" Type="http://schemas.openxmlformats.org/officeDocument/2006/relationships/hyperlink" Target="https://unsplash.com/search/photos/library?utm_source=unsplash&amp;utm_medium=referral&amp;utm_content=creditCopyText"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unsplash.com/photos/2JIvboGLeho?utm_source=unsplash&amp;utm_medium=referral&amp;utm_content=creditCopyText"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3.jpeg"/><Relationship Id="rId4" Type="http://schemas.openxmlformats.org/officeDocument/2006/relationships/hyperlink" Target="https://unsplash.com/search/photos/library?utm_source=unsplash&amp;utm_medium=referral&amp;utm_content=creditCopyText"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unsplash.com/search/photos/journal?utm_source=unsplash&amp;utm_medium=referral&amp;utm_content=creditCopyText" TargetMode="External"/><Relationship Id="rId4" Type="http://schemas.openxmlformats.org/officeDocument/2006/relationships/hyperlink" Target="https://unsplash.com/photos/8eSrC43qdro?utm_source=unsplash&amp;utm_medium=referral&amp;utm_content=creditCopyText"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hyperlink" Target="https://doi.org/10.1371/journal.pbio.1001779.g001"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hyperlink" Target="https://unsplash.com/search/photos/comunity-science?utm_source=unsplash&amp;utm_medium=referral&amp;utm_content=creditCopyText" TargetMode="External"/><Relationship Id="rId5" Type="http://schemas.openxmlformats.org/officeDocument/2006/relationships/image" Target="../media/image5.png"/><Relationship Id="rId10" Type="http://schemas.openxmlformats.org/officeDocument/2006/relationships/hyperlink" Target="https://unsplash.com/photos/9vnACvX2748?utm_source=unsplash&amp;utm_medium=referral&amp;utm_content=creditCopyText" TargetMode="External"/><Relationship Id="rId4" Type="http://schemas.openxmlformats.org/officeDocument/2006/relationships/image" Target="../media/image4.jpeg"/><Relationship Id="rId9"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unsplash.com/photos/2JIvboGLeho?utm_source=unsplash&amp;utm_medium=referral&amp;utm_content=creditCopyText"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23.jpeg"/><Relationship Id="rId4" Type="http://schemas.openxmlformats.org/officeDocument/2006/relationships/hyperlink" Target="https://unsplash.com/search/photos/library?utm_source=unsplash&amp;utm_medium=referral&amp;utm_content=creditCopyText"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unsplash.com/photos/2JIvboGLeho?utm_source=unsplash&amp;utm_medium=referral&amp;utm_content=creditCopyText" TargetMode="External"/><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23.jpeg"/><Relationship Id="rId4" Type="http://schemas.openxmlformats.org/officeDocument/2006/relationships/hyperlink" Target="https://unsplash.com/search/photos/library?utm_source=unsplash&amp;utm_medium=referral&amp;utm_content=creditCopyText"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unsplash.com/photos/2JIvboGLeho?utm_source=unsplash&amp;utm_medium=referral&amp;utm_content=creditCopyText"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3.jpeg"/><Relationship Id="rId4" Type="http://schemas.openxmlformats.org/officeDocument/2006/relationships/hyperlink" Target="https://unsplash.com/search/photos/library?utm_source=unsplash&amp;utm_medium=referral&amp;utm_content=creditCopyText"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hyperlink" Target="http://www.scielo.org/php/index.php?lang=es" TargetMode="External"/><Relationship Id="rId18" Type="http://schemas.openxmlformats.org/officeDocument/2006/relationships/image" Target="../media/image44.png"/><Relationship Id="rId3" Type="http://schemas.openxmlformats.org/officeDocument/2006/relationships/image" Target="../media/image35.jpeg"/><Relationship Id="rId7" Type="http://schemas.openxmlformats.org/officeDocument/2006/relationships/hyperlink" Target="https://doaj.org/" TargetMode="External"/><Relationship Id="rId12" Type="http://schemas.openxmlformats.org/officeDocument/2006/relationships/image" Target="../media/image39.png"/><Relationship Id="rId17" Type="http://schemas.openxmlformats.org/officeDocument/2006/relationships/image" Target="../media/image43.png"/><Relationship Id="rId2" Type="http://schemas.openxmlformats.org/officeDocument/2006/relationships/image" Target="../media/image2.jpg"/><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hyperlink" Target="http://www.latindex.org/latindex/inicio" TargetMode="External"/><Relationship Id="rId5" Type="http://schemas.openxmlformats.org/officeDocument/2006/relationships/hyperlink" Target="https://unsplash.com/search/photos/journal?utm_source=unsplash&amp;utm_medium=referral&amp;utm_content=creditCopyText" TargetMode="External"/><Relationship Id="rId15" Type="http://schemas.openxmlformats.org/officeDocument/2006/relationships/image" Target="../media/image41.jpeg"/><Relationship Id="rId10" Type="http://schemas.openxmlformats.org/officeDocument/2006/relationships/image" Target="../media/image38.jpg"/><Relationship Id="rId19" Type="http://schemas.openxmlformats.org/officeDocument/2006/relationships/image" Target="../media/image45.jpeg"/><Relationship Id="rId4" Type="http://schemas.openxmlformats.org/officeDocument/2006/relationships/hyperlink" Target="https://unsplash.com/photos/8eSrC43qdro?utm_source=unsplash&amp;utm_medium=referral&amp;utm_content=creditCopyText" TargetMode="External"/><Relationship Id="rId9" Type="http://schemas.openxmlformats.org/officeDocument/2006/relationships/hyperlink" Target="https://dbh.nsd.uib.no/publiseringskanaler/erihplus/" TargetMode="External"/><Relationship Id="rId1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70560" y="5293488"/>
            <a:ext cx="10952480" cy="502919"/>
          </a:xfrm>
        </p:spPr>
        <p:txBody>
          <a:bodyPr>
            <a:noAutofit/>
          </a:bodyPr>
          <a:lstStyle/>
          <a:p>
            <a:pPr algn="l"/>
            <a:r>
              <a:rPr lang="es-PA" sz="3200" b="1">
                <a:solidFill>
                  <a:schemeClr val="bg1"/>
                </a:solidFill>
              </a:rPr>
              <a:t>Seminario sobre Redacción de Artículos </a:t>
            </a:r>
            <a:r>
              <a:rPr lang="es-PA" sz="3200" b="1">
                <a:solidFill>
                  <a:schemeClr val="bg1"/>
                </a:solidFill>
              </a:rPr>
              <a:t>Científicos </a:t>
            </a:r>
            <a:r>
              <a:rPr lang="es-PA" sz="3200" b="1" smtClean="0">
                <a:solidFill>
                  <a:schemeClr val="bg1"/>
                </a:solidFill>
              </a:rPr>
              <a:t>(1 </a:t>
            </a:r>
            <a:r>
              <a:rPr lang="es-PA" sz="3200" b="1">
                <a:solidFill>
                  <a:schemeClr val="bg1"/>
                </a:solidFill>
              </a:rPr>
              <a:t>Hora)</a:t>
            </a:r>
            <a:endParaRPr lang="es-PA" sz="3200" b="1" dirty="0">
              <a:solidFill>
                <a:schemeClr val="bg1"/>
              </a:solidFill>
            </a:endParaRPr>
          </a:p>
        </p:txBody>
      </p:sp>
      <p:sp>
        <p:nvSpPr>
          <p:cNvPr id="4" name="Subtítulo 2"/>
          <p:cNvSpPr txBox="1">
            <a:spLocks/>
          </p:cNvSpPr>
          <p:nvPr/>
        </p:nvSpPr>
        <p:spPr>
          <a:xfrm>
            <a:off x="670560" y="4257049"/>
            <a:ext cx="9144000" cy="35020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PA" sz="2000" b="1" dirty="0">
                <a:solidFill>
                  <a:schemeClr val="tx1">
                    <a:lumMod val="65000"/>
                    <a:lumOff val="35000"/>
                  </a:schemeClr>
                </a:solidFill>
              </a:rPr>
              <a:t>VICERRECTORÍA DE INVESTIGACIÓN, POSTGRADO Y EXTENSIÓN </a:t>
            </a:r>
          </a:p>
          <a:p>
            <a:pPr algn="l"/>
            <a:r>
              <a:rPr lang="es-PA" sz="2000" b="1" dirty="0">
                <a:solidFill>
                  <a:schemeClr val="tx1">
                    <a:lumMod val="65000"/>
                    <a:lumOff val="35000"/>
                  </a:schemeClr>
                </a:solidFill>
              </a:rPr>
              <a:t>Dirección de Investigación</a:t>
            </a:r>
          </a:p>
        </p:txBody>
      </p:sp>
      <p:sp>
        <p:nvSpPr>
          <p:cNvPr id="6" name="Subtítulo 2"/>
          <p:cNvSpPr>
            <a:spLocks noGrp="1"/>
          </p:cNvSpPr>
          <p:nvPr/>
        </p:nvSpPr>
        <p:spPr>
          <a:xfrm>
            <a:off x="670560" y="6020850"/>
            <a:ext cx="9144000" cy="350202"/>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PA" dirty="0">
                <a:solidFill>
                  <a:schemeClr val="tx1">
                    <a:lumMod val="65000"/>
                    <a:lumOff val="35000"/>
                  </a:schemeClr>
                </a:solidFill>
              </a:rPr>
              <a:t>Facilitador: Licdo. Huriviades Calderón</a:t>
            </a:r>
          </a:p>
        </p:txBody>
      </p:sp>
    </p:spTree>
    <p:extLst>
      <p:ext uri="{BB962C8B-B14F-4D97-AF65-F5344CB8AC3E}">
        <p14:creationId xmlns:p14="http://schemas.microsoft.com/office/powerpoint/2010/main" val="1020330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fontScale="90000"/>
          </a:bodyPr>
          <a:lstStyle/>
          <a:p>
            <a:r>
              <a:rPr lang="es-PA" b="1" dirty="0">
                <a:solidFill>
                  <a:srgbClr val="33006F"/>
                </a:solidFill>
              </a:rPr>
              <a:t>Tema 2: </a:t>
            </a:r>
            <a:r>
              <a:rPr lang="es-ES" b="1" dirty="0">
                <a:solidFill>
                  <a:srgbClr val="33006F"/>
                </a:solidFill>
              </a:rPr>
              <a:t>Elementos de la estructura de un artículo científico estándar</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5" name="CuadroTexto 4"/>
          <p:cNvSpPr txBox="1"/>
          <p:nvPr/>
        </p:nvSpPr>
        <p:spPr>
          <a:xfrm>
            <a:off x="3692739" y="2064551"/>
            <a:ext cx="7519387" cy="3416320"/>
          </a:xfrm>
          <a:prstGeom prst="rect">
            <a:avLst/>
          </a:prstGeom>
          <a:noFill/>
        </p:spPr>
        <p:txBody>
          <a:bodyPr wrap="square" rtlCol="0">
            <a:spAutoFit/>
          </a:bodyPr>
          <a:lstStyle/>
          <a:p>
            <a:pPr algn="just"/>
            <a:r>
              <a:rPr lang="es-ES" sz="2400" dirty="0"/>
              <a:t>Su extensión debe tener la menor cantidad de palabras posibles que describan los contenidos del trabajo (10-15 palabras), con efectividad en la sintaxis y sin requerimientos gramaticales fuertes. </a:t>
            </a:r>
          </a:p>
          <a:p>
            <a:pPr algn="just"/>
            <a:endParaRPr lang="es-ES" sz="2400" dirty="0"/>
          </a:p>
          <a:p>
            <a:pPr algn="just"/>
            <a:r>
              <a:rPr lang="es-ES" sz="2400" dirty="0"/>
              <a:t>Es recomendable definir un título tentativo previo a redactar el manuscrito y elaborar el título final luego de terminar el artículo. Además, evitar en lo posible el uso de subtítulos y abreviaciones.</a:t>
            </a:r>
            <a:endParaRPr lang="es-PA" sz="2400" dirty="0"/>
          </a:p>
        </p:txBody>
      </p:sp>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PA" dirty="0"/>
              <a:t>Estructura de un artículo: Título </a:t>
            </a:r>
          </a:p>
        </p:txBody>
      </p:sp>
      <p:sp>
        <p:nvSpPr>
          <p:cNvPr id="8" name="CuadroTexto 7">
            <a:extLst>
              <a:ext uri="{FF2B5EF4-FFF2-40B4-BE49-F238E27FC236}">
                <a16:creationId xmlns:a16="http://schemas.microsoft.com/office/drawing/2014/main" id="{076888D4-2114-45E8-B706-FD9F1E010613}"/>
              </a:ext>
            </a:extLst>
          </p:cNvPr>
          <p:cNvSpPr txBox="1"/>
          <p:nvPr/>
        </p:nvSpPr>
        <p:spPr>
          <a:xfrm>
            <a:off x="1290948" y="4915091"/>
            <a:ext cx="1629805" cy="461665"/>
          </a:xfrm>
          <a:prstGeom prst="rect">
            <a:avLst/>
          </a:prstGeom>
          <a:noFill/>
        </p:spPr>
        <p:txBody>
          <a:bodyPr wrap="square" rtlCol="0">
            <a:spAutoFit/>
          </a:bodyPr>
          <a:lstStyle/>
          <a:p>
            <a:pPr algn="just"/>
            <a:r>
              <a:rPr lang="en-US" sz="1200" dirty="0"/>
              <a:t>Photo by </a:t>
            </a:r>
            <a:r>
              <a:rPr lang="en-US" sz="1200" dirty="0">
                <a:hlinkClick r:id="rId3"/>
              </a:rPr>
              <a:t>Annie Spratt</a:t>
            </a:r>
            <a:r>
              <a:rPr lang="en-US" sz="1200" dirty="0"/>
              <a:t> on </a:t>
            </a:r>
            <a:r>
              <a:rPr lang="en-US" sz="1200" dirty="0" err="1">
                <a:hlinkClick r:id="rId4"/>
              </a:rPr>
              <a:t>Unsplash</a:t>
            </a:r>
            <a:endParaRPr lang="es-PA" sz="1200" dirty="0"/>
          </a:p>
        </p:txBody>
      </p:sp>
      <p:pic>
        <p:nvPicPr>
          <p:cNvPr id="10242" name="Picture 2" descr="assorted-titled book lot">
            <a:extLst>
              <a:ext uri="{FF2B5EF4-FFF2-40B4-BE49-F238E27FC236}">
                <a16:creationId xmlns:a16="http://schemas.microsoft.com/office/drawing/2014/main" id="{4F6F3C60-D664-4119-98D9-8DF0572515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0948" y="2255078"/>
            <a:ext cx="1770879" cy="2660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095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fontScale="90000"/>
          </a:bodyPr>
          <a:lstStyle/>
          <a:p>
            <a:r>
              <a:rPr lang="es-PA" b="1" dirty="0">
                <a:solidFill>
                  <a:srgbClr val="33006F"/>
                </a:solidFill>
              </a:rPr>
              <a:t>Tema 2: </a:t>
            </a:r>
            <a:r>
              <a:rPr lang="es-ES" b="1" dirty="0">
                <a:solidFill>
                  <a:srgbClr val="33006F"/>
                </a:solidFill>
              </a:rPr>
              <a:t>Elementos de la estructura de un artículo científico estándar</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5" name="CuadroTexto 4"/>
          <p:cNvSpPr txBox="1"/>
          <p:nvPr/>
        </p:nvSpPr>
        <p:spPr>
          <a:xfrm>
            <a:off x="3692739" y="2064551"/>
            <a:ext cx="7519387" cy="1938992"/>
          </a:xfrm>
          <a:prstGeom prst="rect">
            <a:avLst/>
          </a:prstGeom>
          <a:noFill/>
        </p:spPr>
        <p:txBody>
          <a:bodyPr wrap="square" rtlCol="0">
            <a:spAutoFit/>
          </a:bodyPr>
          <a:lstStyle/>
          <a:p>
            <a:pPr algn="just"/>
            <a:r>
              <a:rPr lang="es-ES" sz="2400" dirty="0"/>
              <a:t>Es recomendable definir un título tentativo previo a redactar el manuscrito y elaborar el título final luego de terminar el artículo. Además, lo que hace que su título sea único es la forma en que se ensamblan sus palabras claves para diferenciar su trabajo del trabajo de los demás.</a:t>
            </a:r>
            <a:endParaRPr lang="es-PA" sz="2400" dirty="0"/>
          </a:p>
        </p:txBody>
      </p:sp>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PA" dirty="0"/>
              <a:t>Estructura de un artículo: Título </a:t>
            </a:r>
          </a:p>
        </p:txBody>
      </p:sp>
      <p:sp>
        <p:nvSpPr>
          <p:cNvPr id="8" name="CuadroTexto 7">
            <a:extLst>
              <a:ext uri="{FF2B5EF4-FFF2-40B4-BE49-F238E27FC236}">
                <a16:creationId xmlns:a16="http://schemas.microsoft.com/office/drawing/2014/main" id="{076888D4-2114-45E8-B706-FD9F1E010613}"/>
              </a:ext>
            </a:extLst>
          </p:cNvPr>
          <p:cNvSpPr txBox="1"/>
          <p:nvPr/>
        </p:nvSpPr>
        <p:spPr>
          <a:xfrm>
            <a:off x="1344214" y="4804506"/>
            <a:ext cx="1629805" cy="461665"/>
          </a:xfrm>
          <a:prstGeom prst="rect">
            <a:avLst/>
          </a:prstGeom>
          <a:noFill/>
        </p:spPr>
        <p:txBody>
          <a:bodyPr wrap="square" rtlCol="0">
            <a:spAutoFit/>
          </a:bodyPr>
          <a:lstStyle/>
          <a:p>
            <a:pPr algn="just"/>
            <a:r>
              <a:rPr lang="en-US" sz="1200" dirty="0"/>
              <a:t>Photo by </a:t>
            </a:r>
            <a:r>
              <a:rPr lang="en-US" sz="1200" dirty="0">
                <a:hlinkClick r:id="rId3"/>
              </a:rPr>
              <a:t>Annie Spratt</a:t>
            </a:r>
            <a:r>
              <a:rPr lang="en-US" sz="1200" dirty="0"/>
              <a:t> on </a:t>
            </a:r>
            <a:r>
              <a:rPr lang="en-US" sz="1200" dirty="0" err="1">
                <a:hlinkClick r:id="rId4"/>
              </a:rPr>
              <a:t>Unsplash</a:t>
            </a:r>
            <a:endParaRPr lang="es-PA" sz="1200" dirty="0"/>
          </a:p>
        </p:txBody>
      </p:sp>
      <p:pic>
        <p:nvPicPr>
          <p:cNvPr id="10242" name="Picture 2" descr="assorted-titled book lot">
            <a:extLst>
              <a:ext uri="{FF2B5EF4-FFF2-40B4-BE49-F238E27FC236}">
                <a16:creationId xmlns:a16="http://schemas.microsoft.com/office/drawing/2014/main" id="{4F6F3C60-D664-4119-98D9-8DF0572515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4214" y="2144493"/>
            <a:ext cx="1770879" cy="2660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919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fontScale="90000"/>
          </a:bodyPr>
          <a:lstStyle/>
          <a:p>
            <a:r>
              <a:rPr lang="es-PA" b="1" dirty="0">
                <a:solidFill>
                  <a:srgbClr val="33006F"/>
                </a:solidFill>
              </a:rPr>
              <a:t>Tema 2: </a:t>
            </a:r>
            <a:r>
              <a:rPr lang="es-ES" b="1" dirty="0">
                <a:solidFill>
                  <a:srgbClr val="33006F"/>
                </a:solidFill>
              </a:rPr>
              <a:t>Elementos de la estructura de un artículo científico estándar</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5" name="CuadroTexto 4"/>
          <p:cNvSpPr txBox="1"/>
          <p:nvPr/>
        </p:nvSpPr>
        <p:spPr>
          <a:xfrm>
            <a:off x="3197804" y="5438490"/>
            <a:ext cx="7519387" cy="276999"/>
          </a:xfrm>
          <a:prstGeom prst="rect">
            <a:avLst/>
          </a:prstGeom>
          <a:noFill/>
        </p:spPr>
        <p:txBody>
          <a:bodyPr wrap="square" rtlCol="0">
            <a:spAutoFit/>
          </a:bodyPr>
          <a:lstStyle/>
          <a:p>
            <a:pPr algn="just"/>
            <a:r>
              <a:rPr lang="es-ES" sz="1200" dirty="0"/>
              <a:t>A. V. T and P. R. H. D, “Algunas claves para escribir correctamente un artículo científico,” vol. 80, no. 1, pp. 70–78, 2009.</a:t>
            </a:r>
            <a:endParaRPr lang="es-PA" sz="1200" dirty="0"/>
          </a:p>
        </p:txBody>
      </p:sp>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PA" dirty="0"/>
              <a:t>Estructura de un artículo: Título</a:t>
            </a:r>
          </a:p>
        </p:txBody>
      </p:sp>
      <p:sp>
        <p:nvSpPr>
          <p:cNvPr id="8" name="CuadroTexto 7">
            <a:extLst>
              <a:ext uri="{FF2B5EF4-FFF2-40B4-BE49-F238E27FC236}">
                <a16:creationId xmlns:a16="http://schemas.microsoft.com/office/drawing/2014/main" id="{076888D4-2114-45E8-B706-FD9F1E010613}"/>
              </a:ext>
            </a:extLst>
          </p:cNvPr>
          <p:cNvSpPr txBox="1"/>
          <p:nvPr/>
        </p:nvSpPr>
        <p:spPr>
          <a:xfrm>
            <a:off x="1335336" y="4891782"/>
            <a:ext cx="1629805" cy="461665"/>
          </a:xfrm>
          <a:prstGeom prst="rect">
            <a:avLst/>
          </a:prstGeom>
          <a:noFill/>
        </p:spPr>
        <p:txBody>
          <a:bodyPr wrap="square" rtlCol="0">
            <a:spAutoFit/>
          </a:bodyPr>
          <a:lstStyle/>
          <a:p>
            <a:pPr algn="just"/>
            <a:r>
              <a:rPr lang="en-US" sz="1200" dirty="0"/>
              <a:t>Photo by </a:t>
            </a:r>
            <a:r>
              <a:rPr lang="en-US" sz="1200" dirty="0">
                <a:hlinkClick r:id="rId3"/>
              </a:rPr>
              <a:t>Annie Spratt</a:t>
            </a:r>
            <a:r>
              <a:rPr lang="en-US" sz="1200" dirty="0"/>
              <a:t> on </a:t>
            </a:r>
            <a:r>
              <a:rPr lang="en-US" sz="1200" dirty="0" err="1">
                <a:hlinkClick r:id="rId4"/>
              </a:rPr>
              <a:t>Unsplash</a:t>
            </a:r>
            <a:endParaRPr lang="es-PA" sz="1200" dirty="0"/>
          </a:p>
        </p:txBody>
      </p:sp>
      <p:pic>
        <p:nvPicPr>
          <p:cNvPr id="10242" name="Picture 2" descr="assorted-titled book lot">
            <a:extLst>
              <a:ext uri="{FF2B5EF4-FFF2-40B4-BE49-F238E27FC236}">
                <a16:creationId xmlns:a16="http://schemas.microsoft.com/office/drawing/2014/main" id="{4F6F3C60-D664-4119-98D9-8DF0572515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5336" y="2231769"/>
            <a:ext cx="1770879" cy="266001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74E3A7A8-D35E-461C-AC32-FA18B683E242}"/>
              </a:ext>
            </a:extLst>
          </p:cNvPr>
          <p:cNvPicPr>
            <a:picLocks noChangeAspect="1"/>
          </p:cNvPicPr>
          <p:nvPr/>
        </p:nvPicPr>
        <p:blipFill rotWithShape="1">
          <a:blip r:embed="rId6"/>
          <a:srcRect l="52646" t="27904" r="9781" b="21599"/>
          <a:stretch/>
        </p:blipFill>
        <p:spPr>
          <a:xfrm>
            <a:off x="6096000" y="2008305"/>
            <a:ext cx="4537345" cy="3430185"/>
          </a:xfrm>
          <a:prstGeom prst="rect">
            <a:avLst/>
          </a:prstGeom>
          <a:ln>
            <a:solidFill>
              <a:schemeClr val="tx2"/>
            </a:solidFill>
          </a:ln>
        </p:spPr>
      </p:pic>
    </p:spTree>
    <p:extLst>
      <p:ext uri="{BB962C8B-B14F-4D97-AF65-F5344CB8AC3E}">
        <p14:creationId xmlns:p14="http://schemas.microsoft.com/office/powerpoint/2010/main" val="4070108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fontScale="90000"/>
          </a:bodyPr>
          <a:lstStyle/>
          <a:p>
            <a:r>
              <a:rPr lang="es-PA" b="1" dirty="0">
                <a:solidFill>
                  <a:srgbClr val="33006F"/>
                </a:solidFill>
              </a:rPr>
              <a:t>Tema 2: </a:t>
            </a:r>
            <a:r>
              <a:rPr lang="es-ES" b="1" dirty="0">
                <a:solidFill>
                  <a:srgbClr val="33006F"/>
                </a:solidFill>
              </a:rPr>
              <a:t>Elementos de la estructura de un artículo científico estándar</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5" name="CuadroTexto 4"/>
          <p:cNvSpPr txBox="1"/>
          <p:nvPr/>
        </p:nvSpPr>
        <p:spPr>
          <a:xfrm>
            <a:off x="3692739" y="2064551"/>
            <a:ext cx="7519387" cy="1569660"/>
          </a:xfrm>
          <a:prstGeom prst="rect">
            <a:avLst/>
          </a:prstGeom>
          <a:noFill/>
        </p:spPr>
        <p:txBody>
          <a:bodyPr wrap="square" rtlCol="0">
            <a:spAutoFit/>
          </a:bodyPr>
          <a:lstStyle/>
          <a:p>
            <a:pPr marL="342900" indent="-342900" algn="just">
              <a:buFont typeface="Arial" panose="020B0604020202020204" pitchFamily="34" charset="0"/>
              <a:buChar char="•"/>
            </a:pPr>
            <a:r>
              <a:rPr lang="es-ES" sz="2400" dirty="0"/>
              <a:t>Proporciona pistas sobre el tipo de artículo y su contribución al campo: un nuevo método, químico, reacción, aplicación, preparación, compuesto, mecanismo, proceso, algoritmo o sistema.</a:t>
            </a:r>
            <a:endParaRPr lang="es-PA" sz="2400" dirty="0"/>
          </a:p>
        </p:txBody>
      </p:sp>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PA" dirty="0"/>
              <a:t>Estructura de un artículo: Título (Recomendaciones) </a:t>
            </a:r>
          </a:p>
        </p:txBody>
      </p:sp>
      <p:sp>
        <p:nvSpPr>
          <p:cNvPr id="8" name="CuadroTexto 7">
            <a:extLst>
              <a:ext uri="{FF2B5EF4-FFF2-40B4-BE49-F238E27FC236}">
                <a16:creationId xmlns:a16="http://schemas.microsoft.com/office/drawing/2014/main" id="{076888D4-2114-45E8-B706-FD9F1E010613}"/>
              </a:ext>
            </a:extLst>
          </p:cNvPr>
          <p:cNvSpPr txBox="1"/>
          <p:nvPr/>
        </p:nvSpPr>
        <p:spPr>
          <a:xfrm>
            <a:off x="1308703" y="4964852"/>
            <a:ext cx="1629805" cy="461665"/>
          </a:xfrm>
          <a:prstGeom prst="rect">
            <a:avLst/>
          </a:prstGeom>
          <a:noFill/>
        </p:spPr>
        <p:txBody>
          <a:bodyPr wrap="square" rtlCol="0">
            <a:spAutoFit/>
          </a:bodyPr>
          <a:lstStyle/>
          <a:p>
            <a:pPr algn="just"/>
            <a:r>
              <a:rPr lang="en-US" sz="1200" dirty="0"/>
              <a:t>Photo by </a:t>
            </a:r>
            <a:r>
              <a:rPr lang="en-US" sz="1200" dirty="0">
                <a:hlinkClick r:id="rId3"/>
              </a:rPr>
              <a:t>Annie Spratt</a:t>
            </a:r>
            <a:r>
              <a:rPr lang="en-US" sz="1200" dirty="0"/>
              <a:t> on </a:t>
            </a:r>
            <a:r>
              <a:rPr lang="en-US" sz="1200" dirty="0" err="1">
                <a:hlinkClick r:id="rId4"/>
              </a:rPr>
              <a:t>Unsplash</a:t>
            </a:r>
            <a:endParaRPr lang="es-PA" sz="1200" dirty="0"/>
          </a:p>
        </p:txBody>
      </p:sp>
      <p:pic>
        <p:nvPicPr>
          <p:cNvPr id="10242" name="Picture 2" descr="assorted-titled book lot">
            <a:extLst>
              <a:ext uri="{FF2B5EF4-FFF2-40B4-BE49-F238E27FC236}">
                <a16:creationId xmlns:a16="http://schemas.microsoft.com/office/drawing/2014/main" id="{4F6F3C60-D664-4119-98D9-8DF0572515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8703" y="2304839"/>
            <a:ext cx="1770879" cy="2660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547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fontScale="90000"/>
          </a:bodyPr>
          <a:lstStyle/>
          <a:p>
            <a:r>
              <a:rPr lang="es-PA" b="1" dirty="0">
                <a:solidFill>
                  <a:srgbClr val="33006F"/>
                </a:solidFill>
              </a:rPr>
              <a:t>Tema 2: </a:t>
            </a:r>
            <a:r>
              <a:rPr lang="es-ES" b="1" dirty="0">
                <a:solidFill>
                  <a:srgbClr val="33006F"/>
                </a:solidFill>
              </a:rPr>
              <a:t>Elementos de la estructura de un artículo científico estándar</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5" name="CuadroTexto 4"/>
          <p:cNvSpPr txBox="1"/>
          <p:nvPr/>
        </p:nvSpPr>
        <p:spPr>
          <a:xfrm>
            <a:off x="3692739" y="2064551"/>
            <a:ext cx="7519387" cy="3416320"/>
          </a:xfrm>
          <a:prstGeom prst="rect">
            <a:avLst/>
          </a:prstGeom>
          <a:noFill/>
        </p:spPr>
        <p:txBody>
          <a:bodyPr wrap="square" rtlCol="0">
            <a:spAutoFit/>
          </a:bodyPr>
          <a:lstStyle/>
          <a:p>
            <a:pPr algn="just"/>
            <a:r>
              <a:rPr lang="es-ES" sz="2400" dirty="0"/>
              <a:t>Es la representación abreviada y correcta del contenido de un documento, de preferencia preparado por el autor para publicarse junto con el documento.</a:t>
            </a:r>
          </a:p>
          <a:p>
            <a:pPr algn="just"/>
            <a:endParaRPr lang="es-ES" sz="2400" dirty="0"/>
          </a:p>
          <a:p>
            <a:pPr algn="just"/>
            <a:r>
              <a:rPr lang="es-ES" sz="2400" dirty="0"/>
              <a:t>Generalmente, el lector lee el título, si este es interesante lee el resumen, si este es bueno, el lector continuará</a:t>
            </a:r>
          </a:p>
          <a:p>
            <a:pPr algn="just"/>
            <a:r>
              <a:rPr lang="es-ES" sz="2400" dirty="0"/>
              <a:t>la lectura del artículo. Con el resumen, el título ayuda a aquellos interesados por el tema a decidir si les conviene leer el artículo o no.</a:t>
            </a:r>
            <a:endParaRPr lang="es-PA" sz="2400" dirty="0"/>
          </a:p>
        </p:txBody>
      </p:sp>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PA" dirty="0"/>
              <a:t>Estructura de un artículo: Resumen </a:t>
            </a:r>
          </a:p>
        </p:txBody>
      </p:sp>
      <p:sp>
        <p:nvSpPr>
          <p:cNvPr id="8" name="CuadroTexto 7">
            <a:extLst>
              <a:ext uri="{FF2B5EF4-FFF2-40B4-BE49-F238E27FC236}">
                <a16:creationId xmlns:a16="http://schemas.microsoft.com/office/drawing/2014/main" id="{076888D4-2114-45E8-B706-FD9F1E010613}"/>
              </a:ext>
            </a:extLst>
          </p:cNvPr>
          <p:cNvSpPr txBox="1"/>
          <p:nvPr/>
        </p:nvSpPr>
        <p:spPr>
          <a:xfrm>
            <a:off x="1335336" y="4591352"/>
            <a:ext cx="1629805" cy="461665"/>
          </a:xfrm>
          <a:prstGeom prst="rect">
            <a:avLst/>
          </a:prstGeom>
          <a:noFill/>
        </p:spPr>
        <p:txBody>
          <a:bodyPr wrap="square" rtlCol="0">
            <a:spAutoFit/>
          </a:bodyPr>
          <a:lstStyle/>
          <a:p>
            <a:pPr algn="just"/>
            <a:r>
              <a:rPr lang="en-US" sz="1200" dirty="0"/>
              <a:t>Photo by </a:t>
            </a:r>
            <a:r>
              <a:rPr lang="en-US" sz="1200" dirty="0">
                <a:hlinkClick r:id="rId3"/>
              </a:rPr>
              <a:t>Annie Spratt</a:t>
            </a:r>
            <a:r>
              <a:rPr lang="en-US" sz="1200" dirty="0"/>
              <a:t> on </a:t>
            </a:r>
            <a:r>
              <a:rPr lang="en-US" sz="1200" dirty="0" err="1">
                <a:hlinkClick r:id="rId4"/>
              </a:rPr>
              <a:t>Unsplash</a:t>
            </a:r>
            <a:endParaRPr lang="es-PA" sz="1200" dirty="0"/>
          </a:p>
        </p:txBody>
      </p:sp>
      <p:pic>
        <p:nvPicPr>
          <p:cNvPr id="6" name="Imagen 5">
            <a:extLst>
              <a:ext uri="{FF2B5EF4-FFF2-40B4-BE49-F238E27FC236}">
                <a16:creationId xmlns:a16="http://schemas.microsoft.com/office/drawing/2014/main" id="{2521E563-0554-4C02-AF1A-1594C8523E0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3608" r="11704" b="11575"/>
          <a:stretch/>
        </p:blipFill>
        <p:spPr>
          <a:xfrm>
            <a:off x="1198658" y="2454205"/>
            <a:ext cx="2094709" cy="1949590"/>
          </a:xfrm>
          <a:prstGeom prst="rect">
            <a:avLst/>
          </a:prstGeom>
        </p:spPr>
      </p:pic>
    </p:spTree>
    <p:extLst>
      <p:ext uri="{BB962C8B-B14F-4D97-AF65-F5344CB8AC3E}">
        <p14:creationId xmlns:p14="http://schemas.microsoft.com/office/powerpoint/2010/main" val="3933674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fontScale="90000"/>
          </a:bodyPr>
          <a:lstStyle/>
          <a:p>
            <a:r>
              <a:rPr lang="es-PA" b="1" dirty="0">
                <a:solidFill>
                  <a:srgbClr val="33006F"/>
                </a:solidFill>
              </a:rPr>
              <a:t>Tema 2: </a:t>
            </a:r>
            <a:r>
              <a:rPr lang="es-ES" b="1" dirty="0">
                <a:solidFill>
                  <a:srgbClr val="33006F"/>
                </a:solidFill>
              </a:rPr>
              <a:t>Elementos de la estructura de un artículo científico estándar</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PA" dirty="0"/>
              <a:t>Estructura de un artículo: Resumen </a:t>
            </a:r>
          </a:p>
        </p:txBody>
      </p:sp>
      <p:pic>
        <p:nvPicPr>
          <p:cNvPr id="3" name="Imagen 2">
            <a:extLst>
              <a:ext uri="{FF2B5EF4-FFF2-40B4-BE49-F238E27FC236}">
                <a16:creationId xmlns:a16="http://schemas.microsoft.com/office/drawing/2014/main" id="{9A198DCC-390B-4733-B4A9-0679E8B3ED14}"/>
              </a:ext>
            </a:extLst>
          </p:cNvPr>
          <p:cNvPicPr>
            <a:picLocks noChangeAspect="1"/>
          </p:cNvPicPr>
          <p:nvPr/>
        </p:nvPicPr>
        <p:blipFill rotWithShape="1">
          <a:blip r:embed="rId3"/>
          <a:srcRect l="20170" t="34016" r="19102" b="16117"/>
          <a:stretch/>
        </p:blipFill>
        <p:spPr>
          <a:xfrm>
            <a:off x="1136343" y="1955623"/>
            <a:ext cx="7859394" cy="3630295"/>
          </a:xfrm>
          <a:prstGeom prst="rect">
            <a:avLst/>
          </a:prstGeom>
        </p:spPr>
      </p:pic>
    </p:spTree>
    <p:extLst>
      <p:ext uri="{BB962C8B-B14F-4D97-AF65-F5344CB8AC3E}">
        <p14:creationId xmlns:p14="http://schemas.microsoft.com/office/powerpoint/2010/main" val="1619745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fontScale="90000"/>
          </a:bodyPr>
          <a:lstStyle/>
          <a:p>
            <a:r>
              <a:rPr lang="es-PA" b="1" dirty="0">
                <a:solidFill>
                  <a:srgbClr val="33006F"/>
                </a:solidFill>
              </a:rPr>
              <a:t>Tema 2: </a:t>
            </a:r>
            <a:r>
              <a:rPr lang="es-ES" b="1" dirty="0">
                <a:solidFill>
                  <a:srgbClr val="33006F"/>
                </a:solidFill>
              </a:rPr>
              <a:t>Elementos de la estructura de un artículo científico estándar</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5" name="CuadroTexto 4"/>
          <p:cNvSpPr txBox="1"/>
          <p:nvPr/>
        </p:nvSpPr>
        <p:spPr>
          <a:xfrm>
            <a:off x="3834413" y="2281483"/>
            <a:ext cx="7519387" cy="2677656"/>
          </a:xfrm>
          <a:prstGeom prst="rect">
            <a:avLst/>
          </a:prstGeom>
          <a:noFill/>
        </p:spPr>
        <p:txBody>
          <a:bodyPr wrap="square" rtlCol="0">
            <a:spAutoFit/>
          </a:bodyPr>
          <a:lstStyle/>
          <a:p>
            <a:pPr marL="342900" indent="-342900" algn="just">
              <a:buFont typeface="Arial" panose="020B0604020202020204" pitchFamily="34" charset="0"/>
              <a:buChar char="•"/>
            </a:pPr>
            <a:r>
              <a:rPr lang="es-ES" sz="2400" dirty="0"/>
              <a:t>Debe ser escrito al terminar todo el artículo.</a:t>
            </a:r>
          </a:p>
          <a:p>
            <a:pPr marL="342900" indent="-342900" algn="just">
              <a:buFont typeface="Arial" panose="020B0604020202020204" pitchFamily="34" charset="0"/>
              <a:buChar char="•"/>
            </a:pPr>
            <a:r>
              <a:rPr lang="es-ES" sz="2400" dirty="0"/>
              <a:t>Ayuda al lector a evaluar el nivel de dificultad del artículo.</a:t>
            </a:r>
          </a:p>
          <a:p>
            <a:pPr marL="342900" indent="-342900" algn="just">
              <a:buFont typeface="Arial" panose="020B0604020202020204" pitchFamily="34" charset="0"/>
              <a:buChar char="•"/>
            </a:pPr>
            <a:r>
              <a:rPr lang="es-ES" sz="2400" dirty="0"/>
              <a:t>Los resúmenes necesitan establecer el problema, pero no necesitan justificar por qué es importante (la introducción lo hace). Sin embargo, necesitan justificar la importancia de los resultados (impacto a posteriori).</a:t>
            </a:r>
          </a:p>
        </p:txBody>
      </p:sp>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1017233" y="1431483"/>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PA" dirty="0"/>
              <a:t>Estructura de un artículo: Resumen (Recomendaciones) </a:t>
            </a:r>
          </a:p>
        </p:txBody>
      </p:sp>
      <p:sp>
        <p:nvSpPr>
          <p:cNvPr id="9" name="CuadroTexto 8">
            <a:extLst>
              <a:ext uri="{FF2B5EF4-FFF2-40B4-BE49-F238E27FC236}">
                <a16:creationId xmlns:a16="http://schemas.microsoft.com/office/drawing/2014/main" id="{A7C0AD3E-336A-439A-AF10-6C440EC4A252}"/>
              </a:ext>
            </a:extLst>
          </p:cNvPr>
          <p:cNvSpPr txBox="1"/>
          <p:nvPr/>
        </p:nvSpPr>
        <p:spPr>
          <a:xfrm>
            <a:off x="1335336" y="4591352"/>
            <a:ext cx="1629805" cy="461665"/>
          </a:xfrm>
          <a:prstGeom prst="rect">
            <a:avLst/>
          </a:prstGeom>
          <a:noFill/>
        </p:spPr>
        <p:txBody>
          <a:bodyPr wrap="square" rtlCol="0">
            <a:spAutoFit/>
          </a:bodyPr>
          <a:lstStyle/>
          <a:p>
            <a:pPr algn="just"/>
            <a:r>
              <a:rPr lang="en-US" sz="1200" dirty="0"/>
              <a:t>Photo by </a:t>
            </a:r>
            <a:r>
              <a:rPr lang="en-US" sz="1200" dirty="0">
                <a:hlinkClick r:id="rId3"/>
              </a:rPr>
              <a:t>Annie Spratt</a:t>
            </a:r>
            <a:r>
              <a:rPr lang="en-US" sz="1200" dirty="0"/>
              <a:t> on </a:t>
            </a:r>
            <a:r>
              <a:rPr lang="en-US" sz="1200" dirty="0" err="1">
                <a:hlinkClick r:id="rId4"/>
              </a:rPr>
              <a:t>Unsplash</a:t>
            </a:r>
            <a:endParaRPr lang="es-PA" sz="1200" dirty="0"/>
          </a:p>
        </p:txBody>
      </p:sp>
      <p:pic>
        <p:nvPicPr>
          <p:cNvPr id="10" name="Imagen 9">
            <a:extLst>
              <a:ext uri="{FF2B5EF4-FFF2-40B4-BE49-F238E27FC236}">
                <a16:creationId xmlns:a16="http://schemas.microsoft.com/office/drawing/2014/main" id="{4034CFF3-C9A5-48E9-B605-BBD2A792EAF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3608" r="11704" b="11575"/>
          <a:stretch/>
        </p:blipFill>
        <p:spPr>
          <a:xfrm>
            <a:off x="1198658" y="2454205"/>
            <a:ext cx="2094709" cy="1949590"/>
          </a:xfrm>
          <a:prstGeom prst="rect">
            <a:avLst/>
          </a:prstGeom>
        </p:spPr>
      </p:pic>
    </p:spTree>
    <p:extLst>
      <p:ext uri="{BB962C8B-B14F-4D97-AF65-F5344CB8AC3E}">
        <p14:creationId xmlns:p14="http://schemas.microsoft.com/office/powerpoint/2010/main" val="3739991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fontScale="90000"/>
          </a:bodyPr>
          <a:lstStyle/>
          <a:p>
            <a:r>
              <a:rPr lang="es-PA" b="1" dirty="0">
                <a:solidFill>
                  <a:srgbClr val="33006F"/>
                </a:solidFill>
              </a:rPr>
              <a:t>Tema 2: </a:t>
            </a:r>
            <a:r>
              <a:rPr lang="es-ES" b="1" dirty="0">
                <a:solidFill>
                  <a:srgbClr val="33006F"/>
                </a:solidFill>
              </a:rPr>
              <a:t>Elementos de la estructura de un artículo científico estándar</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5" name="CuadroTexto 4"/>
          <p:cNvSpPr txBox="1"/>
          <p:nvPr/>
        </p:nvSpPr>
        <p:spPr>
          <a:xfrm>
            <a:off x="3692739" y="2064551"/>
            <a:ext cx="7519387" cy="3046988"/>
          </a:xfrm>
          <a:prstGeom prst="rect">
            <a:avLst/>
          </a:prstGeom>
          <a:noFill/>
        </p:spPr>
        <p:txBody>
          <a:bodyPr wrap="square" rtlCol="0">
            <a:spAutoFit/>
          </a:bodyPr>
          <a:lstStyle/>
          <a:p>
            <a:pPr algn="just"/>
            <a:r>
              <a:rPr lang="es-ES" sz="2400" dirty="0"/>
              <a:t>El objetivo de este apartado es motivar al lector para que lea todo el trabajo. Centrarlo en el foco principal del trabajo, donde las referencias son claves y deben ser bien seleccionadas.</a:t>
            </a:r>
          </a:p>
          <a:p>
            <a:pPr algn="just"/>
            <a:endParaRPr lang="es-ES" sz="2400" dirty="0"/>
          </a:p>
          <a:p>
            <a:pPr algn="just"/>
            <a:r>
              <a:rPr lang="es-ES" sz="2400" dirty="0"/>
              <a:t>Al final de la introducción el lector debería ya saber porque hicieron el estudio. La introducción generalmente termina con la presentación de la hipótesis y/o objetivos. </a:t>
            </a:r>
            <a:endParaRPr lang="es-PA" sz="2400" dirty="0"/>
          </a:p>
        </p:txBody>
      </p:sp>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PA" dirty="0"/>
              <a:t>Estructura de un artículo: Introducción </a:t>
            </a:r>
          </a:p>
        </p:txBody>
      </p:sp>
      <p:sp>
        <p:nvSpPr>
          <p:cNvPr id="8" name="CuadroTexto 7">
            <a:extLst>
              <a:ext uri="{FF2B5EF4-FFF2-40B4-BE49-F238E27FC236}">
                <a16:creationId xmlns:a16="http://schemas.microsoft.com/office/drawing/2014/main" id="{076888D4-2114-45E8-B706-FD9F1E010613}"/>
              </a:ext>
            </a:extLst>
          </p:cNvPr>
          <p:cNvSpPr txBox="1"/>
          <p:nvPr/>
        </p:nvSpPr>
        <p:spPr>
          <a:xfrm>
            <a:off x="1344214" y="4804506"/>
            <a:ext cx="1629805" cy="461665"/>
          </a:xfrm>
          <a:prstGeom prst="rect">
            <a:avLst/>
          </a:prstGeom>
          <a:noFill/>
        </p:spPr>
        <p:txBody>
          <a:bodyPr wrap="square" rtlCol="0">
            <a:spAutoFit/>
          </a:bodyPr>
          <a:lstStyle/>
          <a:p>
            <a:pPr algn="just"/>
            <a:r>
              <a:rPr lang="en-US" sz="1200" dirty="0"/>
              <a:t>Photo by </a:t>
            </a:r>
            <a:r>
              <a:rPr lang="en-US" sz="1200" dirty="0">
                <a:hlinkClick r:id="rId3"/>
              </a:rPr>
              <a:t>Ana Tavares</a:t>
            </a:r>
            <a:r>
              <a:rPr lang="en-US" sz="1200" dirty="0"/>
              <a:t> on </a:t>
            </a:r>
            <a:r>
              <a:rPr lang="en-US" sz="1200" dirty="0" err="1">
                <a:hlinkClick r:id="rId4"/>
              </a:rPr>
              <a:t>Unsplash</a:t>
            </a:r>
            <a:endParaRPr lang="es-PA" sz="1200" dirty="0"/>
          </a:p>
        </p:txBody>
      </p:sp>
      <p:pic>
        <p:nvPicPr>
          <p:cNvPr id="10242" name="Picture 2">
            <a:extLst>
              <a:ext uri="{FF2B5EF4-FFF2-40B4-BE49-F238E27FC236}">
                <a16:creationId xmlns:a16="http://schemas.microsoft.com/office/drawing/2014/main" id="{4F6F3C60-D664-4119-98D9-8DF0572515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273676" y="2053494"/>
            <a:ext cx="1770879" cy="2656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012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fontScale="90000"/>
          </a:bodyPr>
          <a:lstStyle/>
          <a:p>
            <a:r>
              <a:rPr lang="es-PA" b="1" dirty="0">
                <a:solidFill>
                  <a:srgbClr val="33006F"/>
                </a:solidFill>
              </a:rPr>
              <a:t>Tema 2: </a:t>
            </a:r>
            <a:r>
              <a:rPr lang="es-ES" b="1" dirty="0">
                <a:solidFill>
                  <a:srgbClr val="33006F"/>
                </a:solidFill>
              </a:rPr>
              <a:t>Elementos de la estructura de un artículo científico estándar</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PA" dirty="0"/>
              <a:t>Estructura de un artículo: Introducción </a:t>
            </a:r>
          </a:p>
        </p:txBody>
      </p:sp>
      <p:sp>
        <p:nvSpPr>
          <p:cNvPr id="8" name="CuadroTexto 7">
            <a:extLst>
              <a:ext uri="{FF2B5EF4-FFF2-40B4-BE49-F238E27FC236}">
                <a16:creationId xmlns:a16="http://schemas.microsoft.com/office/drawing/2014/main" id="{076888D4-2114-45E8-B706-FD9F1E010613}"/>
              </a:ext>
            </a:extLst>
          </p:cNvPr>
          <p:cNvSpPr txBox="1"/>
          <p:nvPr/>
        </p:nvSpPr>
        <p:spPr>
          <a:xfrm>
            <a:off x="1344214" y="4804506"/>
            <a:ext cx="1629805" cy="461665"/>
          </a:xfrm>
          <a:prstGeom prst="rect">
            <a:avLst/>
          </a:prstGeom>
          <a:noFill/>
        </p:spPr>
        <p:txBody>
          <a:bodyPr wrap="square" rtlCol="0">
            <a:spAutoFit/>
          </a:bodyPr>
          <a:lstStyle/>
          <a:p>
            <a:pPr algn="just"/>
            <a:r>
              <a:rPr lang="en-US" sz="1200" dirty="0"/>
              <a:t>Photo by </a:t>
            </a:r>
            <a:r>
              <a:rPr lang="en-US" sz="1200" dirty="0">
                <a:hlinkClick r:id="rId3"/>
              </a:rPr>
              <a:t>Ana Tavares</a:t>
            </a:r>
            <a:r>
              <a:rPr lang="en-US" sz="1200" dirty="0"/>
              <a:t> on </a:t>
            </a:r>
            <a:r>
              <a:rPr lang="en-US" sz="1200" dirty="0" err="1">
                <a:hlinkClick r:id="rId4"/>
              </a:rPr>
              <a:t>Unsplash</a:t>
            </a:r>
            <a:endParaRPr lang="es-PA" sz="1200" dirty="0"/>
          </a:p>
        </p:txBody>
      </p:sp>
      <p:pic>
        <p:nvPicPr>
          <p:cNvPr id="10242" name="Picture 2">
            <a:extLst>
              <a:ext uri="{FF2B5EF4-FFF2-40B4-BE49-F238E27FC236}">
                <a16:creationId xmlns:a16="http://schemas.microsoft.com/office/drawing/2014/main" id="{4F6F3C60-D664-4119-98D9-8DF0572515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273676" y="2053494"/>
            <a:ext cx="1770879" cy="265631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3">
            <a:extLst>
              <a:ext uri="{FF2B5EF4-FFF2-40B4-BE49-F238E27FC236}">
                <a16:creationId xmlns:a16="http://schemas.microsoft.com/office/drawing/2014/main" id="{CFCB8A61-FB24-48C1-92FC-AAE203155DD6}"/>
              </a:ext>
            </a:extLst>
          </p:cNvPr>
          <p:cNvGrpSpPr>
            <a:grpSpLocks/>
          </p:cNvGrpSpPr>
          <p:nvPr/>
        </p:nvGrpSpPr>
        <p:grpSpPr bwMode="auto">
          <a:xfrm rot="10800000">
            <a:off x="3913679" y="2053494"/>
            <a:ext cx="3343275" cy="3581400"/>
            <a:chOff x="1248" y="240"/>
            <a:chExt cx="4176" cy="3600"/>
          </a:xfrm>
        </p:grpSpPr>
        <p:sp>
          <p:nvSpPr>
            <p:cNvPr id="15" name="Pyr1">
              <a:extLst>
                <a:ext uri="{FF2B5EF4-FFF2-40B4-BE49-F238E27FC236}">
                  <a16:creationId xmlns:a16="http://schemas.microsoft.com/office/drawing/2014/main" id="{C98967D5-0529-49C5-B1CC-09DFB1F9DBD1}"/>
                </a:ext>
              </a:extLst>
            </p:cNvPr>
            <p:cNvSpPr>
              <a:spLocks noEditPoints="1" noChangeArrowheads="1"/>
            </p:cNvSpPr>
            <p:nvPr/>
          </p:nvSpPr>
          <p:spPr bwMode="auto">
            <a:xfrm>
              <a:off x="2873" y="240"/>
              <a:ext cx="936" cy="798"/>
            </a:xfrm>
            <a:custGeom>
              <a:avLst/>
              <a:gdLst>
                <a:gd name="T0" fmla="*/ 10800 w 21600"/>
                <a:gd name="T1" fmla="*/ 0 h 21600"/>
                <a:gd name="T2" fmla="*/ 21600 w 21600"/>
                <a:gd name="T3" fmla="*/ 21600 h 21600"/>
                <a:gd name="T4" fmla="*/ 0 w 21600"/>
                <a:gd name="T5" fmla="*/ 21600 h 21600"/>
                <a:gd name="T6" fmla="*/ 5400 w 21600"/>
                <a:gd name="T7" fmla="*/ 11800 h 21600"/>
                <a:gd name="T8" fmla="*/ 16200 w 21600"/>
                <a:gd name="T9" fmla="*/ 20600 h 21600"/>
              </a:gdLst>
              <a:ahLst/>
              <a:cxnLst>
                <a:cxn ang="0">
                  <a:pos x="T0" y="T1"/>
                </a:cxn>
                <a:cxn ang="0">
                  <a:pos x="T2" y="T3"/>
                </a:cxn>
                <a:cxn ang="0">
                  <a:pos x="T4" y="T5"/>
                </a:cxn>
              </a:cxnLst>
              <a:rect l="T6" t="T7" r="T8" b="T9"/>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a:lstStyle/>
            <a:p>
              <a:endParaRPr lang="en-US"/>
            </a:p>
          </p:txBody>
        </p:sp>
        <p:sp>
          <p:nvSpPr>
            <p:cNvPr id="16" name="Pyr2">
              <a:extLst>
                <a:ext uri="{FF2B5EF4-FFF2-40B4-BE49-F238E27FC236}">
                  <a16:creationId xmlns:a16="http://schemas.microsoft.com/office/drawing/2014/main" id="{27233C64-39EE-4ABB-BD7F-ED446CA648A1}"/>
                </a:ext>
              </a:extLst>
            </p:cNvPr>
            <p:cNvSpPr>
              <a:spLocks noEditPoints="1" noChangeArrowheads="1"/>
            </p:cNvSpPr>
            <p:nvPr/>
          </p:nvSpPr>
          <p:spPr bwMode="auto">
            <a:xfrm>
              <a:off x="2331" y="1038"/>
              <a:ext cx="2015" cy="936"/>
            </a:xfrm>
            <a:custGeom>
              <a:avLst/>
              <a:gdLst>
                <a:gd name="T0" fmla="*/ 5787 w 21600"/>
                <a:gd name="T1" fmla="*/ 0 h 21600"/>
                <a:gd name="T2" fmla="*/ 15812 w 21600"/>
                <a:gd name="T3" fmla="*/ 0 h 21600"/>
                <a:gd name="T4" fmla="*/ 21600 w 21600"/>
                <a:gd name="T5" fmla="*/ 21600 h 21600"/>
                <a:gd name="T6" fmla="*/ 0 w 21600"/>
                <a:gd name="T7" fmla="*/ 21600 h 21600"/>
                <a:gd name="T8" fmla="*/ 5787 w 21600"/>
                <a:gd name="T9" fmla="*/ 500 h 21600"/>
                <a:gd name="T10" fmla="*/ 15812 w 21600"/>
                <a:gd name="T11" fmla="*/ 21100 h 21600"/>
              </a:gdLst>
              <a:ahLst/>
              <a:cxnLst>
                <a:cxn ang="0">
                  <a:pos x="T0" y="T1"/>
                </a:cxn>
                <a:cxn ang="0">
                  <a:pos x="T2" y="T3"/>
                </a:cxn>
                <a:cxn ang="0">
                  <a:pos x="T4" y="T5"/>
                </a:cxn>
                <a:cxn ang="0">
                  <a:pos x="T6" y="T7"/>
                </a:cxn>
              </a:cxnLst>
              <a:rect l="T8" t="T9" r="T10" b="T11"/>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a:lstStyle/>
            <a:p>
              <a:endParaRPr lang="en-US"/>
            </a:p>
          </p:txBody>
        </p:sp>
        <p:sp>
          <p:nvSpPr>
            <p:cNvPr id="17" name="Pyr3">
              <a:extLst>
                <a:ext uri="{FF2B5EF4-FFF2-40B4-BE49-F238E27FC236}">
                  <a16:creationId xmlns:a16="http://schemas.microsoft.com/office/drawing/2014/main" id="{5197F2BB-434E-4853-8946-A6E10F8A98BE}"/>
                </a:ext>
              </a:extLst>
            </p:cNvPr>
            <p:cNvSpPr>
              <a:spLocks noEditPoints="1" noChangeArrowheads="1"/>
            </p:cNvSpPr>
            <p:nvPr/>
          </p:nvSpPr>
          <p:spPr bwMode="auto">
            <a:xfrm>
              <a:off x="1795" y="1974"/>
              <a:ext cx="3087" cy="935"/>
            </a:xfrm>
            <a:custGeom>
              <a:avLst/>
              <a:gdLst>
                <a:gd name="T0" fmla="*/ 3768 w 21600"/>
                <a:gd name="T1" fmla="*/ 0 h 21600"/>
                <a:gd name="T2" fmla="*/ 17831 w 21600"/>
                <a:gd name="T3" fmla="*/ 0 h 21600"/>
                <a:gd name="T4" fmla="*/ 21600 w 21600"/>
                <a:gd name="T5" fmla="*/ 21600 h 21600"/>
                <a:gd name="T6" fmla="*/ 0 w 21600"/>
                <a:gd name="T7" fmla="*/ 21600 h 21600"/>
                <a:gd name="T8" fmla="*/ 5287 w 21600"/>
                <a:gd name="T9" fmla="*/ 500 h 21600"/>
                <a:gd name="T10" fmla="*/ 16312 w 21600"/>
                <a:gd name="T11" fmla="*/ 21100 h 21600"/>
              </a:gdLst>
              <a:ahLst/>
              <a:cxnLst>
                <a:cxn ang="0">
                  <a:pos x="T0" y="T1"/>
                </a:cxn>
                <a:cxn ang="0">
                  <a:pos x="T2" y="T3"/>
                </a:cxn>
                <a:cxn ang="0">
                  <a:pos x="T4" y="T5"/>
                </a:cxn>
                <a:cxn ang="0">
                  <a:pos x="T6" y="T7"/>
                </a:cxn>
              </a:cxnLst>
              <a:rect l="T8" t="T9" r="T10" b="T11"/>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p>
              <a:endParaRPr lang="en-US"/>
            </a:p>
          </p:txBody>
        </p:sp>
        <p:sp>
          <p:nvSpPr>
            <p:cNvPr id="18" name="Pyr4">
              <a:extLst>
                <a:ext uri="{FF2B5EF4-FFF2-40B4-BE49-F238E27FC236}">
                  <a16:creationId xmlns:a16="http://schemas.microsoft.com/office/drawing/2014/main" id="{08AF16DB-BB9C-481D-9262-FF1EC53B242B}"/>
                </a:ext>
              </a:extLst>
            </p:cNvPr>
            <p:cNvSpPr>
              <a:spLocks noEditPoints="1" noChangeArrowheads="1"/>
            </p:cNvSpPr>
            <p:nvPr/>
          </p:nvSpPr>
          <p:spPr bwMode="auto">
            <a:xfrm>
              <a:off x="1248" y="2904"/>
              <a:ext cx="4176" cy="936"/>
            </a:xfrm>
            <a:custGeom>
              <a:avLst/>
              <a:gdLst>
                <a:gd name="T0" fmla="*/ 2793 w 21600"/>
                <a:gd name="T1" fmla="*/ 0 h 21600"/>
                <a:gd name="T2" fmla="*/ 18806 w 21600"/>
                <a:gd name="T3" fmla="*/ 0 h 21600"/>
                <a:gd name="T4" fmla="*/ 21600 w 21600"/>
                <a:gd name="T5" fmla="*/ 21600 h 21600"/>
                <a:gd name="T6" fmla="*/ 0 w 21600"/>
                <a:gd name="T7" fmla="*/ 21600 h 21600"/>
                <a:gd name="T8" fmla="*/ 3287 w 21600"/>
                <a:gd name="T9" fmla="*/ 500 h 21600"/>
                <a:gd name="T10" fmla="*/ 17312 w 21600"/>
                <a:gd name="T11" fmla="*/ 21100 h 21600"/>
              </a:gdLst>
              <a:ahLst/>
              <a:cxnLst>
                <a:cxn ang="0">
                  <a:pos x="T0" y="T1"/>
                </a:cxn>
                <a:cxn ang="0">
                  <a:pos x="T2" y="T3"/>
                </a:cxn>
                <a:cxn ang="0">
                  <a:pos x="T4" y="T5"/>
                </a:cxn>
                <a:cxn ang="0">
                  <a:pos x="T6" y="T7"/>
                </a:cxn>
              </a:cxnLst>
              <a:rect l="T8" t="T9" r="T10" b="T11"/>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a:lstStyle/>
            <a:p>
              <a:endParaRPr lang="en-US"/>
            </a:p>
          </p:txBody>
        </p:sp>
      </p:grpSp>
      <p:sp>
        <p:nvSpPr>
          <p:cNvPr id="19" name="Text Box 9">
            <a:extLst>
              <a:ext uri="{FF2B5EF4-FFF2-40B4-BE49-F238E27FC236}">
                <a16:creationId xmlns:a16="http://schemas.microsoft.com/office/drawing/2014/main" id="{37452826-3E7B-46C1-B912-04BFC812A98A}"/>
              </a:ext>
            </a:extLst>
          </p:cNvPr>
          <p:cNvSpPr txBox="1">
            <a:spLocks noChangeArrowheads="1"/>
          </p:cNvSpPr>
          <p:nvPr/>
        </p:nvSpPr>
        <p:spPr bwMode="auto">
          <a:xfrm>
            <a:off x="4512944" y="2257466"/>
            <a:ext cx="21447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s-PA" sz="2800" dirty="0"/>
              <a:t>Se conoce</a:t>
            </a:r>
            <a:endParaRPr lang="en-US" sz="2800" dirty="0"/>
          </a:p>
        </p:txBody>
      </p:sp>
      <p:sp>
        <p:nvSpPr>
          <p:cNvPr id="20" name="Text Box 10">
            <a:extLst>
              <a:ext uri="{FF2B5EF4-FFF2-40B4-BE49-F238E27FC236}">
                <a16:creationId xmlns:a16="http://schemas.microsoft.com/office/drawing/2014/main" id="{C633DBAB-470B-493F-B44D-84844B72D158}"/>
              </a:ext>
            </a:extLst>
          </p:cNvPr>
          <p:cNvSpPr txBox="1">
            <a:spLocks noChangeArrowheads="1"/>
          </p:cNvSpPr>
          <p:nvPr/>
        </p:nvSpPr>
        <p:spPr bwMode="auto">
          <a:xfrm>
            <a:off x="4589712" y="3244713"/>
            <a:ext cx="1800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s-PA" sz="2000" dirty="0"/>
              <a:t>Otros estudios</a:t>
            </a:r>
          </a:p>
        </p:txBody>
      </p:sp>
      <p:sp>
        <p:nvSpPr>
          <p:cNvPr id="21" name="Text Box 11">
            <a:extLst>
              <a:ext uri="{FF2B5EF4-FFF2-40B4-BE49-F238E27FC236}">
                <a16:creationId xmlns:a16="http://schemas.microsoft.com/office/drawing/2014/main" id="{FE091EDB-5F31-44D1-8C0D-F3170C6AF48C}"/>
              </a:ext>
            </a:extLst>
          </p:cNvPr>
          <p:cNvSpPr txBox="1">
            <a:spLocks noChangeArrowheads="1"/>
          </p:cNvSpPr>
          <p:nvPr/>
        </p:nvSpPr>
        <p:spPr bwMode="auto">
          <a:xfrm>
            <a:off x="4897334" y="4075969"/>
            <a:ext cx="178355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PA" sz="2400" dirty="0"/>
              <a:t>Pregunta</a:t>
            </a:r>
          </a:p>
        </p:txBody>
      </p:sp>
      <p:sp>
        <p:nvSpPr>
          <p:cNvPr id="22" name="Text Box 12">
            <a:extLst>
              <a:ext uri="{FF2B5EF4-FFF2-40B4-BE49-F238E27FC236}">
                <a16:creationId xmlns:a16="http://schemas.microsoft.com/office/drawing/2014/main" id="{88731F30-F31E-4A28-AC1B-CF4D0367B2ED}"/>
              </a:ext>
            </a:extLst>
          </p:cNvPr>
          <p:cNvSpPr txBox="1">
            <a:spLocks noChangeArrowheads="1"/>
          </p:cNvSpPr>
          <p:nvPr/>
        </p:nvSpPr>
        <p:spPr bwMode="auto">
          <a:xfrm>
            <a:off x="5168722" y="4783701"/>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PA" sz="1400" dirty="0"/>
              <a:t>Enfoque</a:t>
            </a:r>
            <a:endParaRPr lang="en-US" sz="1400" dirty="0"/>
          </a:p>
        </p:txBody>
      </p:sp>
      <p:sp>
        <p:nvSpPr>
          <p:cNvPr id="25" name="Text Box 1038">
            <a:extLst>
              <a:ext uri="{FF2B5EF4-FFF2-40B4-BE49-F238E27FC236}">
                <a16:creationId xmlns:a16="http://schemas.microsoft.com/office/drawing/2014/main" id="{0B30A03E-BD1D-4CD9-9649-4FAC918E788B}"/>
              </a:ext>
            </a:extLst>
          </p:cNvPr>
          <p:cNvSpPr txBox="1">
            <a:spLocks noChangeArrowheads="1"/>
          </p:cNvSpPr>
          <p:nvPr/>
        </p:nvSpPr>
        <p:spPr bwMode="auto">
          <a:xfrm>
            <a:off x="7488812" y="1898146"/>
            <a:ext cx="152519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3200" dirty="0"/>
              <a:t>General</a:t>
            </a:r>
          </a:p>
        </p:txBody>
      </p:sp>
      <p:sp>
        <p:nvSpPr>
          <p:cNvPr id="26" name="Text Box 1039">
            <a:extLst>
              <a:ext uri="{FF2B5EF4-FFF2-40B4-BE49-F238E27FC236}">
                <a16:creationId xmlns:a16="http://schemas.microsoft.com/office/drawing/2014/main" id="{8AB8B963-BB18-4849-9B3B-BF0B3C884A8F}"/>
              </a:ext>
            </a:extLst>
          </p:cNvPr>
          <p:cNvSpPr txBox="1">
            <a:spLocks noChangeArrowheads="1"/>
          </p:cNvSpPr>
          <p:nvPr/>
        </p:nvSpPr>
        <p:spPr bwMode="auto">
          <a:xfrm>
            <a:off x="7488813" y="5067194"/>
            <a:ext cx="149304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PA" sz="2400" dirty="0"/>
              <a:t>Específico</a:t>
            </a:r>
            <a:endParaRPr lang="en-US" sz="2400" dirty="0"/>
          </a:p>
        </p:txBody>
      </p:sp>
      <p:sp>
        <p:nvSpPr>
          <p:cNvPr id="27" name="Line 1040">
            <a:extLst>
              <a:ext uri="{FF2B5EF4-FFF2-40B4-BE49-F238E27FC236}">
                <a16:creationId xmlns:a16="http://schemas.microsoft.com/office/drawing/2014/main" id="{7BA9915A-56EB-4C37-A7E8-E1B7E182DCD4}"/>
              </a:ext>
            </a:extLst>
          </p:cNvPr>
          <p:cNvSpPr>
            <a:spLocks noChangeShapeType="1"/>
          </p:cNvSpPr>
          <p:nvPr/>
        </p:nvSpPr>
        <p:spPr bwMode="auto">
          <a:xfrm>
            <a:off x="8196614" y="2421502"/>
            <a:ext cx="0" cy="2666999"/>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294908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fontScale="90000"/>
          </a:bodyPr>
          <a:lstStyle/>
          <a:p>
            <a:r>
              <a:rPr lang="es-PA" b="1" dirty="0">
                <a:solidFill>
                  <a:srgbClr val="33006F"/>
                </a:solidFill>
              </a:rPr>
              <a:t>Tema 2: </a:t>
            </a:r>
            <a:r>
              <a:rPr lang="es-ES" b="1" dirty="0">
                <a:solidFill>
                  <a:srgbClr val="33006F"/>
                </a:solidFill>
              </a:rPr>
              <a:t>Elementos de la estructura de un artículo científico estándar</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PA" dirty="0"/>
              <a:t>Estructura de un artículo: Introducción </a:t>
            </a:r>
          </a:p>
        </p:txBody>
      </p:sp>
      <p:sp>
        <p:nvSpPr>
          <p:cNvPr id="8" name="CuadroTexto 7">
            <a:extLst>
              <a:ext uri="{FF2B5EF4-FFF2-40B4-BE49-F238E27FC236}">
                <a16:creationId xmlns:a16="http://schemas.microsoft.com/office/drawing/2014/main" id="{076888D4-2114-45E8-B706-FD9F1E010613}"/>
              </a:ext>
            </a:extLst>
          </p:cNvPr>
          <p:cNvSpPr txBox="1"/>
          <p:nvPr/>
        </p:nvSpPr>
        <p:spPr>
          <a:xfrm>
            <a:off x="1344214" y="4804506"/>
            <a:ext cx="1629805" cy="461665"/>
          </a:xfrm>
          <a:prstGeom prst="rect">
            <a:avLst/>
          </a:prstGeom>
          <a:noFill/>
        </p:spPr>
        <p:txBody>
          <a:bodyPr wrap="square" rtlCol="0">
            <a:spAutoFit/>
          </a:bodyPr>
          <a:lstStyle/>
          <a:p>
            <a:pPr algn="just"/>
            <a:r>
              <a:rPr lang="en-US" sz="1200" dirty="0"/>
              <a:t>Photo by </a:t>
            </a:r>
            <a:r>
              <a:rPr lang="en-US" sz="1200" dirty="0">
                <a:hlinkClick r:id="rId3"/>
              </a:rPr>
              <a:t>Ana Tavares</a:t>
            </a:r>
            <a:r>
              <a:rPr lang="en-US" sz="1200" dirty="0"/>
              <a:t> on </a:t>
            </a:r>
            <a:r>
              <a:rPr lang="en-US" sz="1200" dirty="0" err="1">
                <a:hlinkClick r:id="rId4"/>
              </a:rPr>
              <a:t>Unsplash</a:t>
            </a:r>
            <a:endParaRPr lang="es-PA" sz="1200" dirty="0"/>
          </a:p>
        </p:txBody>
      </p:sp>
      <p:pic>
        <p:nvPicPr>
          <p:cNvPr id="10242" name="Picture 2">
            <a:extLst>
              <a:ext uri="{FF2B5EF4-FFF2-40B4-BE49-F238E27FC236}">
                <a16:creationId xmlns:a16="http://schemas.microsoft.com/office/drawing/2014/main" id="{4F6F3C60-D664-4119-98D9-8DF0572515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273676" y="2053494"/>
            <a:ext cx="1770879" cy="265631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672F31AC-DDEC-40E4-A0F8-4724A14A9C9C}"/>
              </a:ext>
            </a:extLst>
          </p:cNvPr>
          <p:cNvPicPr>
            <a:picLocks noChangeAspect="1"/>
          </p:cNvPicPr>
          <p:nvPr/>
        </p:nvPicPr>
        <p:blipFill rotWithShape="1">
          <a:blip r:embed="rId6"/>
          <a:srcRect l="52864" t="40518" r="11025" b="32198"/>
          <a:stretch/>
        </p:blipFill>
        <p:spPr>
          <a:xfrm>
            <a:off x="4364807" y="2053494"/>
            <a:ext cx="6836593" cy="2905645"/>
          </a:xfrm>
          <a:prstGeom prst="rect">
            <a:avLst/>
          </a:prstGeom>
          <a:ln>
            <a:solidFill>
              <a:schemeClr val="tx1"/>
            </a:solidFill>
          </a:ln>
        </p:spPr>
      </p:pic>
    </p:spTree>
    <p:extLst>
      <p:ext uri="{BB962C8B-B14F-4D97-AF65-F5344CB8AC3E}">
        <p14:creationId xmlns:p14="http://schemas.microsoft.com/office/powerpoint/2010/main" val="1530585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lstStyle/>
          <a:p>
            <a:r>
              <a:rPr lang="es-MX" b="1" dirty="0">
                <a:solidFill>
                  <a:srgbClr val="33006F"/>
                </a:solidFill>
              </a:rPr>
              <a:t>Objetivos del seminario</a:t>
            </a:r>
            <a:endParaRPr lang="es-PA" b="1" dirty="0">
              <a:solidFill>
                <a:srgbClr val="33006F"/>
              </a:solidFill>
            </a:endParaRPr>
          </a:p>
        </p:txBody>
      </p:sp>
      <p:sp>
        <p:nvSpPr>
          <p:cNvPr id="6" name="Marcador de contenido 2"/>
          <p:cNvSpPr>
            <a:spLocks noGrp="1"/>
          </p:cNvSpPr>
          <p:nvPr/>
        </p:nvSpPr>
        <p:spPr>
          <a:xfrm>
            <a:off x="838200" y="1328844"/>
            <a:ext cx="10515600" cy="37656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spcAft>
                <a:spcPts val="1200"/>
              </a:spcAft>
              <a:buNone/>
            </a:pPr>
            <a:r>
              <a:rPr lang="es-PA" sz="2600" dirty="0"/>
              <a:t>• </a:t>
            </a:r>
            <a:r>
              <a:rPr lang="es-PA" dirty="0"/>
              <a:t>Apoyar a los estudiantes en la preparación de los manuscritos, para la divulgación de sus resultados en una publicación científica.</a:t>
            </a:r>
          </a:p>
          <a:p>
            <a:pPr marL="0" indent="0" algn="just">
              <a:spcBef>
                <a:spcPts val="0"/>
              </a:spcBef>
              <a:spcAft>
                <a:spcPts val="1200"/>
              </a:spcAft>
              <a:buNone/>
            </a:pPr>
            <a:r>
              <a:rPr lang="es-PA" dirty="0"/>
              <a:t>• Asegurar que los artículos científicos estén cumpliendo con los estándares editoriales y éticos.</a:t>
            </a:r>
          </a:p>
          <a:p>
            <a:pPr marL="0" indent="0" algn="just">
              <a:spcBef>
                <a:spcPts val="0"/>
              </a:spcBef>
              <a:spcAft>
                <a:spcPts val="1200"/>
              </a:spcAft>
              <a:buNone/>
            </a:pPr>
            <a:r>
              <a:rPr lang="es-PA" dirty="0"/>
              <a:t>• Garantizar la originalidad de los artículos científicos, protegiendo y respetando la autoría.</a:t>
            </a:r>
          </a:p>
        </p:txBody>
      </p:sp>
    </p:spTree>
    <p:extLst>
      <p:ext uri="{BB962C8B-B14F-4D97-AF65-F5344CB8AC3E}">
        <p14:creationId xmlns:p14="http://schemas.microsoft.com/office/powerpoint/2010/main" val="3354212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fontScale="90000"/>
          </a:bodyPr>
          <a:lstStyle/>
          <a:p>
            <a:r>
              <a:rPr lang="es-PA" b="1" dirty="0">
                <a:solidFill>
                  <a:srgbClr val="33006F"/>
                </a:solidFill>
              </a:rPr>
              <a:t>Tema 2: </a:t>
            </a:r>
            <a:r>
              <a:rPr lang="es-ES" b="1" dirty="0">
                <a:solidFill>
                  <a:srgbClr val="33006F"/>
                </a:solidFill>
              </a:rPr>
              <a:t>Elementos de la estructura de un artículo científico estándar</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5" name="CuadroTexto 4"/>
          <p:cNvSpPr txBox="1"/>
          <p:nvPr/>
        </p:nvSpPr>
        <p:spPr>
          <a:xfrm>
            <a:off x="3692739" y="2064551"/>
            <a:ext cx="7519387" cy="1938992"/>
          </a:xfrm>
          <a:prstGeom prst="rect">
            <a:avLst/>
          </a:prstGeom>
          <a:noFill/>
        </p:spPr>
        <p:txBody>
          <a:bodyPr wrap="square" rtlCol="0">
            <a:spAutoFit/>
          </a:bodyPr>
          <a:lstStyle/>
          <a:p>
            <a:pPr marL="342900" indent="-342900" algn="just">
              <a:buFont typeface="Arial" panose="020B0604020202020204" pitchFamily="34" charset="0"/>
              <a:buChar char="•"/>
            </a:pPr>
            <a:r>
              <a:rPr lang="es-ES" sz="2400" dirty="0"/>
              <a:t>La introducción señala los trabajos relacionados de otros científicos y su contribución.</a:t>
            </a:r>
          </a:p>
          <a:p>
            <a:pPr marL="342900" indent="-342900" algn="just">
              <a:buFont typeface="Arial" panose="020B0604020202020204" pitchFamily="34" charset="0"/>
              <a:buChar char="•"/>
            </a:pPr>
            <a:r>
              <a:rPr lang="es-ES" sz="2400" dirty="0"/>
              <a:t>La introducción responde preguntas claves del lector.</a:t>
            </a:r>
          </a:p>
          <a:p>
            <a:pPr marL="342900" indent="-342900" algn="just">
              <a:buFont typeface="Arial" panose="020B0604020202020204" pitchFamily="34" charset="0"/>
              <a:buChar char="•"/>
            </a:pPr>
            <a:r>
              <a:rPr lang="es-ES" sz="2400" dirty="0"/>
              <a:t>El primer deber del escritor es establecer brevemente el contexto.</a:t>
            </a:r>
            <a:endParaRPr lang="es-PA" sz="2400" dirty="0"/>
          </a:p>
        </p:txBody>
      </p:sp>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PA" dirty="0"/>
              <a:t>Estructura de un artículo: Introducción (Recomendaciones) </a:t>
            </a:r>
          </a:p>
        </p:txBody>
      </p:sp>
      <p:sp>
        <p:nvSpPr>
          <p:cNvPr id="8" name="CuadroTexto 7">
            <a:extLst>
              <a:ext uri="{FF2B5EF4-FFF2-40B4-BE49-F238E27FC236}">
                <a16:creationId xmlns:a16="http://schemas.microsoft.com/office/drawing/2014/main" id="{076888D4-2114-45E8-B706-FD9F1E010613}"/>
              </a:ext>
            </a:extLst>
          </p:cNvPr>
          <p:cNvSpPr txBox="1"/>
          <p:nvPr/>
        </p:nvSpPr>
        <p:spPr>
          <a:xfrm>
            <a:off x="1344214" y="4804506"/>
            <a:ext cx="1629805" cy="461665"/>
          </a:xfrm>
          <a:prstGeom prst="rect">
            <a:avLst/>
          </a:prstGeom>
          <a:noFill/>
        </p:spPr>
        <p:txBody>
          <a:bodyPr wrap="square" rtlCol="0">
            <a:spAutoFit/>
          </a:bodyPr>
          <a:lstStyle/>
          <a:p>
            <a:pPr algn="just"/>
            <a:r>
              <a:rPr lang="en-US" sz="1200" dirty="0"/>
              <a:t>Photo by </a:t>
            </a:r>
            <a:r>
              <a:rPr lang="en-US" sz="1200" dirty="0">
                <a:hlinkClick r:id="rId3"/>
              </a:rPr>
              <a:t>Ana Tavares</a:t>
            </a:r>
            <a:r>
              <a:rPr lang="en-US" sz="1200" dirty="0"/>
              <a:t> on </a:t>
            </a:r>
            <a:r>
              <a:rPr lang="en-US" sz="1200" dirty="0" err="1">
                <a:hlinkClick r:id="rId4"/>
              </a:rPr>
              <a:t>Unsplash</a:t>
            </a:r>
            <a:endParaRPr lang="es-PA" sz="1200" dirty="0"/>
          </a:p>
        </p:txBody>
      </p:sp>
      <p:pic>
        <p:nvPicPr>
          <p:cNvPr id="10242" name="Picture 2">
            <a:extLst>
              <a:ext uri="{FF2B5EF4-FFF2-40B4-BE49-F238E27FC236}">
                <a16:creationId xmlns:a16="http://schemas.microsoft.com/office/drawing/2014/main" id="{4F6F3C60-D664-4119-98D9-8DF0572515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273676" y="2053494"/>
            <a:ext cx="1770879" cy="2656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227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fontScale="90000"/>
          </a:bodyPr>
          <a:lstStyle/>
          <a:p>
            <a:r>
              <a:rPr lang="es-PA" b="1" dirty="0">
                <a:solidFill>
                  <a:srgbClr val="33006F"/>
                </a:solidFill>
              </a:rPr>
              <a:t>Tema 2: </a:t>
            </a:r>
            <a:r>
              <a:rPr lang="es-ES" b="1" dirty="0">
                <a:solidFill>
                  <a:srgbClr val="33006F"/>
                </a:solidFill>
              </a:rPr>
              <a:t>Elementos de la estructura de un artículo científico estándar</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5" name="CuadroTexto 4"/>
          <p:cNvSpPr txBox="1"/>
          <p:nvPr/>
        </p:nvSpPr>
        <p:spPr>
          <a:xfrm>
            <a:off x="3692739" y="2064551"/>
            <a:ext cx="7519387" cy="2677656"/>
          </a:xfrm>
          <a:prstGeom prst="rect">
            <a:avLst/>
          </a:prstGeom>
          <a:noFill/>
        </p:spPr>
        <p:txBody>
          <a:bodyPr wrap="square" rtlCol="0">
            <a:spAutoFit/>
          </a:bodyPr>
          <a:lstStyle/>
          <a:p>
            <a:pPr marL="342900" indent="-342900" algn="just">
              <a:buFont typeface="Arial" panose="020B0604020202020204" pitchFamily="34" charset="0"/>
              <a:buChar char="•"/>
            </a:pPr>
            <a:r>
              <a:rPr lang="es-ES" sz="2400" dirty="0"/>
              <a:t>¿Cuál es la pregunta principal de su trabajo, la pregunta a la que su contribución o el título de su trabajo es la respuesta?</a:t>
            </a:r>
          </a:p>
          <a:p>
            <a:pPr algn="just"/>
            <a:endParaRPr lang="es-ES" sz="2400" dirty="0"/>
          </a:p>
          <a:p>
            <a:pPr algn="just"/>
            <a:r>
              <a:rPr lang="es-ES" sz="2400" dirty="0"/>
              <a:t>Si no puede expresar su contribución en forma de pregunta, entonces no está listo para escribir su artículo porque todavía no tiene una idea clara de su contribución.</a:t>
            </a:r>
            <a:endParaRPr lang="es-PA" sz="2400" dirty="0"/>
          </a:p>
        </p:txBody>
      </p:sp>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PA" dirty="0"/>
              <a:t>Estructura de un artículo: Introducción (Recomendaciones) </a:t>
            </a:r>
          </a:p>
        </p:txBody>
      </p:sp>
      <p:sp>
        <p:nvSpPr>
          <p:cNvPr id="8" name="CuadroTexto 7">
            <a:extLst>
              <a:ext uri="{FF2B5EF4-FFF2-40B4-BE49-F238E27FC236}">
                <a16:creationId xmlns:a16="http://schemas.microsoft.com/office/drawing/2014/main" id="{076888D4-2114-45E8-B706-FD9F1E010613}"/>
              </a:ext>
            </a:extLst>
          </p:cNvPr>
          <p:cNvSpPr txBox="1"/>
          <p:nvPr/>
        </p:nvSpPr>
        <p:spPr>
          <a:xfrm>
            <a:off x="1344214" y="4804506"/>
            <a:ext cx="1629805" cy="461665"/>
          </a:xfrm>
          <a:prstGeom prst="rect">
            <a:avLst/>
          </a:prstGeom>
          <a:noFill/>
        </p:spPr>
        <p:txBody>
          <a:bodyPr wrap="square" rtlCol="0">
            <a:spAutoFit/>
          </a:bodyPr>
          <a:lstStyle/>
          <a:p>
            <a:pPr algn="just"/>
            <a:r>
              <a:rPr lang="en-US" sz="1200" dirty="0"/>
              <a:t>Photo by </a:t>
            </a:r>
            <a:r>
              <a:rPr lang="en-US" sz="1200" dirty="0">
                <a:hlinkClick r:id="rId3"/>
              </a:rPr>
              <a:t>Ana Tavares</a:t>
            </a:r>
            <a:r>
              <a:rPr lang="en-US" sz="1200" dirty="0"/>
              <a:t> on </a:t>
            </a:r>
            <a:r>
              <a:rPr lang="en-US" sz="1200" dirty="0" err="1">
                <a:hlinkClick r:id="rId4"/>
              </a:rPr>
              <a:t>Unsplash</a:t>
            </a:r>
            <a:endParaRPr lang="es-PA" sz="1200" dirty="0"/>
          </a:p>
        </p:txBody>
      </p:sp>
      <p:pic>
        <p:nvPicPr>
          <p:cNvPr id="10242" name="Picture 2">
            <a:extLst>
              <a:ext uri="{FF2B5EF4-FFF2-40B4-BE49-F238E27FC236}">
                <a16:creationId xmlns:a16="http://schemas.microsoft.com/office/drawing/2014/main" id="{4F6F3C60-D664-4119-98D9-8DF0572515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273676" y="2053494"/>
            <a:ext cx="1770879" cy="2656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022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fontScale="90000"/>
          </a:bodyPr>
          <a:lstStyle/>
          <a:p>
            <a:r>
              <a:rPr lang="es-PA" b="1" dirty="0">
                <a:solidFill>
                  <a:srgbClr val="33006F"/>
                </a:solidFill>
              </a:rPr>
              <a:t>Tema 2: </a:t>
            </a:r>
            <a:r>
              <a:rPr lang="es-ES" b="1" dirty="0">
                <a:solidFill>
                  <a:srgbClr val="33006F"/>
                </a:solidFill>
              </a:rPr>
              <a:t>Elementos de la estructura de un artículo científico estándar</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5" name="CuadroTexto 4"/>
          <p:cNvSpPr txBox="1"/>
          <p:nvPr/>
        </p:nvSpPr>
        <p:spPr>
          <a:xfrm>
            <a:off x="3910613" y="1904753"/>
            <a:ext cx="7519387" cy="3785652"/>
          </a:xfrm>
          <a:prstGeom prst="rect">
            <a:avLst/>
          </a:prstGeom>
          <a:noFill/>
        </p:spPr>
        <p:txBody>
          <a:bodyPr wrap="square" rtlCol="0">
            <a:spAutoFit/>
          </a:bodyPr>
          <a:lstStyle/>
          <a:p>
            <a:pPr marL="342900" indent="-342900" algn="just">
              <a:buFont typeface="Arial" panose="020B0604020202020204" pitchFamily="34" charset="0"/>
              <a:buChar char="•"/>
            </a:pPr>
            <a:r>
              <a:rPr lang="es-ES" sz="2000" b="1" dirty="0"/>
              <a:t>¿Estás probando una hipótesis?</a:t>
            </a:r>
          </a:p>
          <a:p>
            <a:pPr algn="just"/>
            <a:r>
              <a:rPr lang="es-ES" sz="2000" dirty="0"/>
              <a:t>	¿Las personas que han tenido el virus de la 	hepatitis B tienen 	una mayor incidencia de virus de 	la hepatitis C en 	comparación con las personas que 	no han tenido una 	infección por el VHB?.</a:t>
            </a:r>
          </a:p>
          <a:p>
            <a:pPr algn="just"/>
            <a:endParaRPr lang="es-ES" sz="2000" b="1" dirty="0"/>
          </a:p>
          <a:p>
            <a:pPr marL="342900" indent="-342900" algn="just">
              <a:buFont typeface="Arial" panose="020B0604020202020204" pitchFamily="34" charset="0"/>
              <a:buChar char="•"/>
            </a:pPr>
            <a:r>
              <a:rPr lang="es-ES" sz="2000" b="1" dirty="0"/>
              <a:t>¿Está mejorando un método?</a:t>
            </a:r>
          </a:p>
          <a:p>
            <a:pPr algn="just"/>
            <a:r>
              <a:rPr lang="es-ES" sz="2000" dirty="0"/>
              <a:t>	Más rápido, más barato, más sensible.</a:t>
            </a:r>
          </a:p>
          <a:p>
            <a:pPr marL="342900" indent="-342900" algn="just">
              <a:buFont typeface="Arial" panose="020B0604020202020204" pitchFamily="34" charset="0"/>
              <a:buChar char="•"/>
            </a:pPr>
            <a:endParaRPr lang="es-ES" sz="2000" dirty="0"/>
          </a:p>
          <a:p>
            <a:pPr marL="342900" indent="-342900" algn="just">
              <a:buFont typeface="Arial" panose="020B0604020202020204" pitchFamily="34" charset="0"/>
              <a:buChar char="•"/>
            </a:pPr>
            <a:r>
              <a:rPr lang="es-ES" sz="2000" b="1" dirty="0"/>
              <a:t>¿Está realizando un estudio descriptivo?</a:t>
            </a:r>
          </a:p>
          <a:p>
            <a:pPr lvl="1" algn="just"/>
            <a:r>
              <a:rPr lang="es-ES" sz="2000" dirty="0"/>
              <a:t>	Caracterización de la distribución de la infección viral del 	dengue por región geográfica.</a:t>
            </a:r>
          </a:p>
        </p:txBody>
      </p:sp>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PA" dirty="0"/>
              <a:t>Estructura de un artículo: Introducción (Recomendaciones) </a:t>
            </a:r>
          </a:p>
        </p:txBody>
      </p:sp>
      <p:sp>
        <p:nvSpPr>
          <p:cNvPr id="8" name="CuadroTexto 7">
            <a:extLst>
              <a:ext uri="{FF2B5EF4-FFF2-40B4-BE49-F238E27FC236}">
                <a16:creationId xmlns:a16="http://schemas.microsoft.com/office/drawing/2014/main" id="{076888D4-2114-45E8-B706-FD9F1E010613}"/>
              </a:ext>
            </a:extLst>
          </p:cNvPr>
          <p:cNvSpPr txBox="1"/>
          <p:nvPr/>
        </p:nvSpPr>
        <p:spPr>
          <a:xfrm>
            <a:off x="1344214" y="4804506"/>
            <a:ext cx="1629805" cy="461665"/>
          </a:xfrm>
          <a:prstGeom prst="rect">
            <a:avLst/>
          </a:prstGeom>
          <a:noFill/>
        </p:spPr>
        <p:txBody>
          <a:bodyPr wrap="square" rtlCol="0">
            <a:spAutoFit/>
          </a:bodyPr>
          <a:lstStyle/>
          <a:p>
            <a:pPr algn="just"/>
            <a:r>
              <a:rPr lang="en-US" sz="1200" dirty="0"/>
              <a:t>Photo by </a:t>
            </a:r>
            <a:r>
              <a:rPr lang="en-US" sz="1200" dirty="0">
                <a:hlinkClick r:id="rId3"/>
              </a:rPr>
              <a:t>Ana Tavares</a:t>
            </a:r>
            <a:r>
              <a:rPr lang="en-US" sz="1200" dirty="0"/>
              <a:t> on </a:t>
            </a:r>
            <a:r>
              <a:rPr lang="en-US" sz="1200" dirty="0" err="1">
                <a:hlinkClick r:id="rId4"/>
              </a:rPr>
              <a:t>Unsplash</a:t>
            </a:r>
            <a:endParaRPr lang="es-PA" sz="1200" dirty="0"/>
          </a:p>
        </p:txBody>
      </p:sp>
      <p:pic>
        <p:nvPicPr>
          <p:cNvPr id="10242" name="Picture 2">
            <a:extLst>
              <a:ext uri="{FF2B5EF4-FFF2-40B4-BE49-F238E27FC236}">
                <a16:creationId xmlns:a16="http://schemas.microsoft.com/office/drawing/2014/main" id="{4F6F3C60-D664-4119-98D9-8DF0572515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273676" y="2053494"/>
            <a:ext cx="1770879" cy="2656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411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fontScale="90000"/>
          </a:bodyPr>
          <a:lstStyle/>
          <a:p>
            <a:r>
              <a:rPr lang="es-PA" b="1" dirty="0">
                <a:solidFill>
                  <a:srgbClr val="33006F"/>
                </a:solidFill>
              </a:rPr>
              <a:t>Tema 2: </a:t>
            </a:r>
            <a:r>
              <a:rPr lang="es-ES" b="1" dirty="0">
                <a:solidFill>
                  <a:srgbClr val="33006F"/>
                </a:solidFill>
              </a:rPr>
              <a:t>Elementos de la estructura de un artículo científico estándar</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5" name="CuadroTexto 4"/>
          <p:cNvSpPr txBox="1"/>
          <p:nvPr/>
        </p:nvSpPr>
        <p:spPr>
          <a:xfrm>
            <a:off x="3692739" y="2064551"/>
            <a:ext cx="7519387" cy="2308324"/>
          </a:xfrm>
          <a:prstGeom prst="rect">
            <a:avLst/>
          </a:prstGeom>
          <a:noFill/>
        </p:spPr>
        <p:txBody>
          <a:bodyPr wrap="square" rtlCol="0">
            <a:spAutoFit/>
          </a:bodyPr>
          <a:lstStyle/>
          <a:p>
            <a:pPr algn="just"/>
            <a:r>
              <a:rPr lang="es-ES" sz="2400" dirty="0"/>
              <a:t>Se debe dar detalle de todos y cada uno de los pasos que se siguieron para obtener los resultados, y de los materiales usados. Por  ello, la a metodología debe ser reproducible, de ahí la importancia de la claridad con que se exponga</a:t>
            </a:r>
            <a:r>
              <a:rPr lang="es-ES" sz="2400" dirty="0" smtClean="0"/>
              <a:t>.</a:t>
            </a:r>
            <a:r>
              <a:rPr lang="es-PA" sz="2400" dirty="0"/>
              <a:t> </a:t>
            </a:r>
            <a:r>
              <a:rPr lang="es-PA" sz="2400" dirty="0" smtClean="0"/>
              <a:t>Es por ello, que se describe con detalles los </a:t>
            </a:r>
            <a:r>
              <a:rPr lang="es-PA" sz="2400" dirty="0"/>
              <a:t>materiales </a:t>
            </a:r>
            <a:r>
              <a:rPr lang="es-PA" sz="2400" dirty="0" smtClean="0"/>
              <a:t>utilizados y los </a:t>
            </a:r>
            <a:r>
              <a:rPr lang="es-PA" sz="2400" dirty="0"/>
              <a:t>procesos </a:t>
            </a:r>
            <a:r>
              <a:rPr lang="es-PA" sz="2400" dirty="0" smtClean="0"/>
              <a:t>cronológicamente.</a:t>
            </a:r>
            <a:endParaRPr lang="es-ES" sz="2400" dirty="0"/>
          </a:p>
        </p:txBody>
      </p:sp>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PA" dirty="0"/>
              <a:t>Estructura de un artículo: Metodología </a:t>
            </a:r>
          </a:p>
        </p:txBody>
      </p:sp>
      <p:sp>
        <p:nvSpPr>
          <p:cNvPr id="9" name="CuadroTexto 8">
            <a:extLst>
              <a:ext uri="{FF2B5EF4-FFF2-40B4-BE49-F238E27FC236}">
                <a16:creationId xmlns:a16="http://schemas.microsoft.com/office/drawing/2014/main" id="{1E6EE8A3-6590-485C-BA7E-B580CEB3B589}"/>
              </a:ext>
            </a:extLst>
          </p:cNvPr>
          <p:cNvSpPr txBox="1"/>
          <p:nvPr/>
        </p:nvSpPr>
        <p:spPr>
          <a:xfrm>
            <a:off x="1361303" y="4328191"/>
            <a:ext cx="1629805" cy="461665"/>
          </a:xfrm>
          <a:prstGeom prst="rect">
            <a:avLst/>
          </a:prstGeom>
          <a:noFill/>
        </p:spPr>
        <p:txBody>
          <a:bodyPr wrap="square" rtlCol="0">
            <a:spAutoFit/>
          </a:bodyPr>
          <a:lstStyle/>
          <a:p>
            <a:pPr algn="just"/>
            <a:r>
              <a:rPr lang="en-US" sz="1200" dirty="0"/>
              <a:t>Photo by </a:t>
            </a:r>
            <a:r>
              <a:rPr lang="en-US" sz="1200" dirty="0">
                <a:hlinkClick r:id="rId3"/>
              </a:rPr>
              <a:t>Louis Reed</a:t>
            </a:r>
            <a:r>
              <a:rPr lang="en-US" sz="1200" dirty="0"/>
              <a:t> on </a:t>
            </a:r>
            <a:r>
              <a:rPr lang="en-US" sz="1200" dirty="0" err="1">
                <a:hlinkClick r:id="rId4"/>
              </a:rPr>
              <a:t>Unsplash</a:t>
            </a:r>
            <a:endParaRPr lang="es-PA" sz="1200" dirty="0"/>
          </a:p>
        </p:txBody>
      </p:sp>
      <p:pic>
        <p:nvPicPr>
          <p:cNvPr id="10" name="Picture 2">
            <a:extLst>
              <a:ext uri="{FF2B5EF4-FFF2-40B4-BE49-F238E27FC236}">
                <a16:creationId xmlns:a16="http://schemas.microsoft.com/office/drawing/2014/main" id="{F74820A3-746F-4902-9C8F-3A425BB97B4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79874" y="2631445"/>
            <a:ext cx="2392664" cy="1595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325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fontScale="90000"/>
          </a:bodyPr>
          <a:lstStyle/>
          <a:p>
            <a:r>
              <a:rPr lang="es-PA" b="1" dirty="0">
                <a:solidFill>
                  <a:srgbClr val="33006F"/>
                </a:solidFill>
              </a:rPr>
              <a:t>Tema 2: </a:t>
            </a:r>
            <a:r>
              <a:rPr lang="es-ES" b="1" dirty="0">
                <a:solidFill>
                  <a:srgbClr val="33006F"/>
                </a:solidFill>
              </a:rPr>
              <a:t>Elementos de la estructura de un artículo científico estándar</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5" name="CuadroTexto 4"/>
          <p:cNvSpPr txBox="1"/>
          <p:nvPr/>
        </p:nvSpPr>
        <p:spPr>
          <a:xfrm>
            <a:off x="3976087" y="2511561"/>
            <a:ext cx="7519387" cy="1569660"/>
          </a:xfrm>
          <a:prstGeom prst="rect">
            <a:avLst/>
          </a:prstGeom>
          <a:noFill/>
        </p:spPr>
        <p:txBody>
          <a:bodyPr wrap="square" rtlCol="0">
            <a:spAutoFit/>
          </a:bodyPr>
          <a:lstStyle/>
          <a:p>
            <a:pPr algn="just"/>
            <a:r>
              <a:rPr lang="es-ES" sz="2400" dirty="0"/>
              <a:t>Si el método es conocido sólo se menciona y se precisa la cita bibliográfica. Si es nuevo o si es un método conocido pero que se ha modificado, debe explicarse detalladamente.</a:t>
            </a:r>
            <a:endParaRPr lang="es-PA" sz="2400" dirty="0"/>
          </a:p>
        </p:txBody>
      </p:sp>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PA" dirty="0"/>
              <a:t>Estructura de un artículo: Metodología </a:t>
            </a:r>
          </a:p>
        </p:txBody>
      </p:sp>
      <p:sp>
        <p:nvSpPr>
          <p:cNvPr id="9" name="CuadroTexto 8">
            <a:extLst>
              <a:ext uri="{FF2B5EF4-FFF2-40B4-BE49-F238E27FC236}">
                <a16:creationId xmlns:a16="http://schemas.microsoft.com/office/drawing/2014/main" id="{1E6EE8A3-6590-485C-BA7E-B580CEB3B589}"/>
              </a:ext>
            </a:extLst>
          </p:cNvPr>
          <p:cNvSpPr txBox="1"/>
          <p:nvPr/>
        </p:nvSpPr>
        <p:spPr>
          <a:xfrm>
            <a:off x="1361303" y="4328191"/>
            <a:ext cx="1629805" cy="461665"/>
          </a:xfrm>
          <a:prstGeom prst="rect">
            <a:avLst/>
          </a:prstGeom>
          <a:noFill/>
        </p:spPr>
        <p:txBody>
          <a:bodyPr wrap="square" rtlCol="0">
            <a:spAutoFit/>
          </a:bodyPr>
          <a:lstStyle/>
          <a:p>
            <a:pPr algn="just"/>
            <a:r>
              <a:rPr lang="en-US" sz="1200" dirty="0"/>
              <a:t>Photo by </a:t>
            </a:r>
            <a:r>
              <a:rPr lang="en-US" sz="1200" dirty="0">
                <a:hlinkClick r:id="rId3"/>
              </a:rPr>
              <a:t>Louis Reed</a:t>
            </a:r>
            <a:r>
              <a:rPr lang="en-US" sz="1200" dirty="0"/>
              <a:t> on </a:t>
            </a:r>
            <a:r>
              <a:rPr lang="en-US" sz="1200" dirty="0" err="1">
                <a:hlinkClick r:id="rId4"/>
              </a:rPr>
              <a:t>Unsplash</a:t>
            </a:r>
            <a:endParaRPr lang="es-PA" sz="1200" dirty="0"/>
          </a:p>
        </p:txBody>
      </p:sp>
      <p:pic>
        <p:nvPicPr>
          <p:cNvPr id="10" name="Picture 2">
            <a:extLst>
              <a:ext uri="{FF2B5EF4-FFF2-40B4-BE49-F238E27FC236}">
                <a16:creationId xmlns:a16="http://schemas.microsoft.com/office/drawing/2014/main" id="{F74820A3-746F-4902-9C8F-3A425BB97B4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79874" y="2631445"/>
            <a:ext cx="2392664" cy="1595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884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fontScale="90000"/>
          </a:bodyPr>
          <a:lstStyle/>
          <a:p>
            <a:r>
              <a:rPr lang="es-PA" b="1" dirty="0">
                <a:solidFill>
                  <a:srgbClr val="33006F"/>
                </a:solidFill>
              </a:rPr>
              <a:t>Tema 2: </a:t>
            </a:r>
            <a:r>
              <a:rPr lang="es-ES" b="1" dirty="0">
                <a:solidFill>
                  <a:srgbClr val="33006F"/>
                </a:solidFill>
              </a:rPr>
              <a:t>Elementos de la estructura de un artículo científico estándar</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PA" dirty="0"/>
              <a:t>Estructura de un artículo: Metodología (Ejemplo)</a:t>
            </a:r>
          </a:p>
        </p:txBody>
      </p:sp>
      <p:sp>
        <p:nvSpPr>
          <p:cNvPr id="8" name="CuadroTexto 7">
            <a:extLst>
              <a:ext uri="{FF2B5EF4-FFF2-40B4-BE49-F238E27FC236}">
                <a16:creationId xmlns:a16="http://schemas.microsoft.com/office/drawing/2014/main" id="{076888D4-2114-45E8-B706-FD9F1E010613}"/>
              </a:ext>
            </a:extLst>
          </p:cNvPr>
          <p:cNvSpPr txBox="1"/>
          <p:nvPr/>
        </p:nvSpPr>
        <p:spPr>
          <a:xfrm>
            <a:off x="1361303" y="4328191"/>
            <a:ext cx="1629805" cy="461665"/>
          </a:xfrm>
          <a:prstGeom prst="rect">
            <a:avLst/>
          </a:prstGeom>
          <a:noFill/>
        </p:spPr>
        <p:txBody>
          <a:bodyPr wrap="square" rtlCol="0">
            <a:spAutoFit/>
          </a:bodyPr>
          <a:lstStyle/>
          <a:p>
            <a:pPr algn="just"/>
            <a:r>
              <a:rPr lang="en-US" sz="1200" dirty="0"/>
              <a:t>Photo by </a:t>
            </a:r>
            <a:r>
              <a:rPr lang="en-US" sz="1200" dirty="0">
                <a:hlinkClick r:id="rId3"/>
              </a:rPr>
              <a:t>Louis Reed</a:t>
            </a:r>
            <a:r>
              <a:rPr lang="en-US" sz="1200" dirty="0"/>
              <a:t> on </a:t>
            </a:r>
            <a:r>
              <a:rPr lang="en-US" sz="1200" dirty="0" err="1">
                <a:hlinkClick r:id="rId4"/>
              </a:rPr>
              <a:t>Unsplash</a:t>
            </a:r>
            <a:endParaRPr lang="es-PA" sz="1200" dirty="0"/>
          </a:p>
        </p:txBody>
      </p:sp>
      <p:pic>
        <p:nvPicPr>
          <p:cNvPr id="10242" name="Picture 2">
            <a:extLst>
              <a:ext uri="{FF2B5EF4-FFF2-40B4-BE49-F238E27FC236}">
                <a16:creationId xmlns:a16="http://schemas.microsoft.com/office/drawing/2014/main" id="{4F6F3C60-D664-4119-98D9-8DF0572515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79874" y="2631445"/>
            <a:ext cx="2392664" cy="15951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a:extLst>
              <a:ext uri="{FF2B5EF4-FFF2-40B4-BE49-F238E27FC236}">
                <a16:creationId xmlns:a16="http://schemas.microsoft.com/office/drawing/2014/main" id="{594B9DF9-AE00-45A0-8F7E-9FEB6FD4836B}"/>
              </a:ext>
            </a:extLst>
          </p:cNvPr>
          <p:cNvGraphicFramePr/>
          <p:nvPr>
            <p:extLst>
              <p:ext uri="{D42A27DB-BD31-4B8C-83A1-F6EECF244321}">
                <p14:modId xmlns:p14="http://schemas.microsoft.com/office/powerpoint/2010/main" val="3849022569"/>
              </p:ext>
            </p:extLst>
          </p:nvPr>
        </p:nvGraphicFramePr>
        <p:xfrm>
          <a:off x="3740775" y="1234571"/>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023845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fontScale="90000"/>
          </a:bodyPr>
          <a:lstStyle/>
          <a:p>
            <a:r>
              <a:rPr lang="es-PA" b="1" dirty="0">
                <a:solidFill>
                  <a:srgbClr val="33006F"/>
                </a:solidFill>
              </a:rPr>
              <a:t>Tema 2: </a:t>
            </a:r>
            <a:r>
              <a:rPr lang="es-ES" b="1" dirty="0">
                <a:solidFill>
                  <a:srgbClr val="33006F"/>
                </a:solidFill>
              </a:rPr>
              <a:t>Elementos de la estructura de un artículo científico estándar</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PA" dirty="0"/>
              <a:t>Estructura de un artículo: Metodología (Ejemplo) </a:t>
            </a:r>
          </a:p>
        </p:txBody>
      </p:sp>
      <p:sp>
        <p:nvSpPr>
          <p:cNvPr id="8" name="CuadroTexto 7">
            <a:extLst>
              <a:ext uri="{FF2B5EF4-FFF2-40B4-BE49-F238E27FC236}">
                <a16:creationId xmlns:a16="http://schemas.microsoft.com/office/drawing/2014/main" id="{076888D4-2114-45E8-B706-FD9F1E010613}"/>
              </a:ext>
            </a:extLst>
          </p:cNvPr>
          <p:cNvSpPr txBox="1"/>
          <p:nvPr/>
        </p:nvSpPr>
        <p:spPr>
          <a:xfrm>
            <a:off x="1361303" y="4328191"/>
            <a:ext cx="1629805" cy="461665"/>
          </a:xfrm>
          <a:prstGeom prst="rect">
            <a:avLst/>
          </a:prstGeom>
          <a:noFill/>
        </p:spPr>
        <p:txBody>
          <a:bodyPr wrap="square" rtlCol="0">
            <a:spAutoFit/>
          </a:bodyPr>
          <a:lstStyle/>
          <a:p>
            <a:pPr algn="just"/>
            <a:r>
              <a:rPr lang="en-US" sz="1200" dirty="0"/>
              <a:t>Photo by </a:t>
            </a:r>
            <a:r>
              <a:rPr lang="en-US" sz="1200" dirty="0">
                <a:hlinkClick r:id="rId3"/>
              </a:rPr>
              <a:t>Louis Reed</a:t>
            </a:r>
            <a:r>
              <a:rPr lang="en-US" sz="1200" dirty="0"/>
              <a:t> on </a:t>
            </a:r>
            <a:r>
              <a:rPr lang="en-US" sz="1200" dirty="0" err="1">
                <a:hlinkClick r:id="rId4"/>
              </a:rPr>
              <a:t>Unsplash</a:t>
            </a:r>
            <a:endParaRPr lang="es-PA" sz="1200" dirty="0"/>
          </a:p>
        </p:txBody>
      </p:sp>
      <p:pic>
        <p:nvPicPr>
          <p:cNvPr id="10242" name="Picture 2">
            <a:extLst>
              <a:ext uri="{FF2B5EF4-FFF2-40B4-BE49-F238E27FC236}">
                <a16:creationId xmlns:a16="http://schemas.microsoft.com/office/drawing/2014/main" id="{4F6F3C60-D664-4119-98D9-8DF0572515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79874" y="2631445"/>
            <a:ext cx="2392664" cy="15951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a:extLst>
              <a:ext uri="{FF2B5EF4-FFF2-40B4-BE49-F238E27FC236}">
                <a16:creationId xmlns:a16="http://schemas.microsoft.com/office/drawing/2014/main" id="{594B9DF9-AE00-45A0-8F7E-9FEB6FD4836B}"/>
              </a:ext>
            </a:extLst>
          </p:cNvPr>
          <p:cNvGraphicFramePr/>
          <p:nvPr>
            <p:extLst>
              <p:ext uri="{D42A27DB-BD31-4B8C-83A1-F6EECF244321}">
                <p14:modId xmlns:p14="http://schemas.microsoft.com/office/powerpoint/2010/main" val="2580431039"/>
              </p:ext>
            </p:extLst>
          </p:nvPr>
        </p:nvGraphicFramePr>
        <p:xfrm>
          <a:off x="4688034" y="2191727"/>
          <a:ext cx="5731699" cy="333742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176118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fontScale="90000"/>
          </a:bodyPr>
          <a:lstStyle/>
          <a:p>
            <a:r>
              <a:rPr lang="es-PA" b="1" dirty="0">
                <a:solidFill>
                  <a:srgbClr val="33006F"/>
                </a:solidFill>
              </a:rPr>
              <a:t>Tema 2: </a:t>
            </a:r>
            <a:r>
              <a:rPr lang="es-ES" b="1" dirty="0">
                <a:solidFill>
                  <a:srgbClr val="33006F"/>
                </a:solidFill>
              </a:rPr>
              <a:t>Elementos de la estructura de un artículo científico estándar</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5" name="CuadroTexto 4"/>
          <p:cNvSpPr txBox="1"/>
          <p:nvPr/>
        </p:nvSpPr>
        <p:spPr>
          <a:xfrm>
            <a:off x="3692739" y="2281483"/>
            <a:ext cx="7519387" cy="2677656"/>
          </a:xfrm>
          <a:prstGeom prst="rect">
            <a:avLst/>
          </a:prstGeom>
          <a:noFill/>
        </p:spPr>
        <p:txBody>
          <a:bodyPr wrap="square" rtlCol="0">
            <a:spAutoFit/>
          </a:bodyPr>
          <a:lstStyle/>
          <a:p>
            <a:pPr algn="just"/>
            <a:r>
              <a:rPr lang="es-ES" sz="2400" dirty="0"/>
              <a:t>Cuando la información se pueda presentar en el texto debe hacerse así. Una figura incluye todo tipo de material no tabular (morfología, algoritmos, histogramas, gráficas, fotografías, </a:t>
            </a:r>
            <a:r>
              <a:rPr lang="es-ES" sz="2400" dirty="0" err="1"/>
              <a:t>etc</a:t>
            </a:r>
            <a:r>
              <a:rPr lang="es-ES" sz="2400" dirty="0"/>
              <a:t>). La tabla tiene la ventaja de mostrar mejor los valores numéricos exactos con sus posibles interrelaciones, mientras que un gráfico expresa mejor la tendencia de los datos o patrones bien definidos.</a:t>
            </a:r>
          </a:p>
        </p:txBody>
      </p:sp>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PA" dirty="0"/>
              <a:t>Estructura de un artículo: Resultados </a:t>
            </a:r>
          </a:p>
        </p:txBody>
      </p:sp>
      <p:sp>
        <p:nvSpPr>
          <p:cNvPr id="9" name="CuadroTexto 8">
            <a:extLst>
              <a:ext uri="{FF2B5EF4-FFF2-40B4-BE49-F238E27FC236}">
                <a16:creationId xmlns:a16="http://schemas.microsoft.com/office/drawing/2014/main" id="{1E6EE8A3-6590-485C-BA7E-B580CEB3B589}"/>
              </a:ext>
            </a:extLst>
          </p:cNvPr>
          <p:cNvSpPr txBox="1"/>
          <p:nvPr/>
        </p:nvSpPr>
        <p:spPr>
          <a:xfrm>
            <a:off x="990601" y="4328191"/>
            <a:ext cx="2381936" cy="461665"/>
          </a:xfrm>
          <a:prstGeom prst="rect">
            <a:avLst/>
          </a:prstGeom>
          <a:noFill/>
        </p:spPr>
        <p:txBody>
          <a:bodyPr wrap="square" rtlCol="0">
            <a:spAutoFit/>
          </a:bodyPr>
          <a:lstStyle/>
          <a:p>
            <a:pPr algn="just"/>
            <a:r>
              <a:rPr lang="en-US" sz="1200" dirty="0"/>
              <a:t>Photo by </a:t>
            </a:r>
            <a:r>
              <a:rPr lang="en-US" sz="1200" dirty="0">
                <a:hlinkClick r:id="rId3"/>
              </a:rPr>
              <a:t>Markus </a:t>
            </a:r>
            <a:r>
              <a:rPr lang="en-US" sz="1200" dirty="0" err="1">
                <a:hlinkClick r:id="rId3"/>
              </a:rPr>
              <a:t>Spiske</a:t>
            </a:r>
            <a:r>
              <a:rPr lang="en-US" sz="1200" dirty="0"/>
              <a:t> on </a:t>
            </a:r>
            <a:r>
              <a:rPr lang="en-US" sz="1200" dirty="0" err="1">
                <a:hlinkClick r:id="rId4"/>
              </a:rPr>
              <a:t>Unsplash</a:t>
            </a:r>
            <a:endParaRPr lang="es-PA" sz="1200" dirty="0"/>
          </a:p>
        </p:txBody>
      </p:sp>
      <p:pic>
        <p:nvPicPr>
          <p:cNvPr id="10" name="Picture 2">
            <a:extLst>
              <a:ext uri="{FF2B5EF4-FFF2-40B4-BE49-F238E27FC236}">
                <a16:creationId xmlns:a16="http://schemas.microsoft.com/office/drawing/2014/main" id="{F74820A3-746F-4902-9C8F-3A425BB97B4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79874" y="2631445"/>
            <a:ext cx="2392663" cy="1595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561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fontScale="90000"/>
          </a:bodyPr>
          <a:lstStyle/>
          <a:p>
            <a:r>
              <a:rPr lang="es-PA" b="1" dirty="0">
                <a:solidFill>
                  <a:srgbClr val="33006F"/>
                </a:solidFill>
              </a:rPr>
              <a:t>Tema 2: </a:t>
            </a:r>
            <a:r>
              <a:rPr lang="es-ES" b="1" dirty="0">
                <a:solidFill>
                  <a:srgbClr val="33006F"/>
                </a:solidFill>
              </a:rPr>
              <a:t>Elementos de la estructura de un artículo científico estándar</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990600" y="1472777"/>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PA" dirty="0"/>
              <a:t>Estructura de un artículo: Resultados </a:t>
            </a:r>
          </a:p>
        </p:txBody>
      </p:sp>
      <p:pic>
        <p:nvPicPr>
          <p:cNvPr id="6" name="Imagen 5">
            <a:extLst>
              <a:ext uri="{FF2B5EF4-FFF2-40B4-BE49-F238E27FC236}">
                <a16:creationId xmlns:a16="http://schemas.microsoft.com/office/drawing/2014/main" id="{D55BBC7D-8001-43DA-A9EC-4A9D6AF2423C}"/>
              </a:ext>
            </a:extLst>
          </p:cNvPr>
          <p:cNvPicPr>
            <a:picLocks noChangeAspect="1"/>
          </p:cNvPicPr>
          <p:nvPr/>
        </p:nvPicPr>
        <p:blipFill rotWithShape="1">
          <a:blip r:embed="rId3">
            <a:extLst>
              <a:ext uri="{28A0092B-C50C-407E-A947-70E740481C1C}">
                <a14:useLocalDpi xmlns:a14="http://schemas.microsoft.com/office/drawing/2010/main" val="0"/>
              </a:ext>
            </a:extLst>
          </a:blip>
          <a:srcRect l="14351" t="28271" r="2685" b="5145"/>
          <a:stretch/>
        </p:blipFill>
        <p:spPr>
          <a:xfrm>
            <a:off x="1109133" y="1921255"/>
            <a:ext cx="5300134" cy="3190284"/>
          </a:xfrm>
          <a:prstGeom prst="rect">
            <a:avLst/>
          </a:prstGeom>
        </p:spPr>
      </p:pic>
      <p:sp>
        <p:nvSpPr>
          <p:cNvPr id="11" name="CuadroTexto 10">
            <a:extLst>
              <a:ext uri="{FF2B5EF4-FFF2-40B4-BE49-F238E27FC236}">
                <a16:creationId xmlns:a16="http://schemas.microsoft.com/office/drawing/2014/main" id="{9CC899D3-5DB4-4494-A639-02B36A43793C}"/>
              </a:ext>
            </a:extLst>
          </p:cNvPr>
          <p:cNvSpPr txBox="1"/>
          <p:nvPr/>
        </p:nvSpPr>
        <p:spPr>
          <a:xfrm>
            <a:off x="6527800" y="1775770"/>
            <a:ext cx="5382087" cy="3600986"/>
          </a:xfrm>
          <a:prstGeom prst="rect">
            <a:avLst/>
          </a:prstGeom>
          <a:noFill/>
        </p:spPr>
        <p:txBody>
          <a:bodyPr wrap="square" rtlCol="0">
            <a:spAutoFit/>
          </a:bodyPr>
          <a:lstStyle/>
          <a:p>
            <a:pPr marL="342900" indent="-342900" algn="just">
              <a:buFont typeface="Arial" panose="020B0604020202020204" pitchFamily="34" charset="0"/>
              <a:buChar char="•"/>
            </a:pPr>
            <a:r>
              <a:rPr lang="es-ES" sz="2400" dirty="0"/>
              <a:t>Anticipe cómo mostrará sus datos (tabla / figura / grafico / texto).</a:t>
            </a:r>
          </a:p>
          <a:p>
            <a:pPr algn="just"/>
            <a:r>
              <a:rPr lang="es-ES" sz="2400" dirty="0"/>
              <a:t> </a:t>
            </a:r>
          </a:p>
          <a:p>
            <a:pPr marL="342900" indent="-342900" algn="just">
              <a:buFont typeface="Arial" panose="020B0604020202020204" pitchFamily="34" charset="0"/>
              <a:buChar char="•"/>
            </a:pPr>
            <a:r>
              <a:rPr lang="es-ES" sz="2400" dirty="0"/>
              <a:t>Comience con la organización de sus datos en figuras y tablas.</a:t>
            </a:r>
          </a:p>
          <a:p>
            <a:pPr algn="just"/>
            <a:endParaRPr lang="es-ES" sz="2400" dirty="0"/>
          </a:p>
          <a:p>
            <a:pPr marL="342900" indent="-342900" algn="just">
              <a:buFont typeface="Arial" panose="020B0604020202020204" pitchFamily="34" charset="0"/>
              <a:buChar char="•"/>
            </a:pPr>
            <a:r>
              <a:rPr lang="es-ES" sz="2400" dirty="0"/>
              <a:t>Limite de figuras en la Publicaciones                   (5 a 7 figuras).</a:t>
            </a:r>
          </a:p>
          <a:p>
            <a:pPr algn="just"/>
            <a:endParaRPr lang="es-ES" sz="1200" dirty="0"/>
          </a:p>
          <a:p>
            <a:pPr algn="just"/>
            <a:r>
              <a:rPr lang="es-ES" sz="1200" dirty="0"/>
              <a:t>Instituto de Ciencias sostenible provienen del taller de escritura de artículos científicos financiado por SENACYT en Julio y Noviembre 2016</a:t>
            </a:r>
            <a:endParaRPr lang="es-PA" sz="1200" dirty="0"/>
          </a:p>
        </p:txBody>
      </p:sp>
    </p:spTree>
    <p:extLst>
      <p:ext uri="{BB962C8B-B14F-4D97-AF65-F5344CB8AC3E}">
        <p14:creationId xmlns:p14="http://schemas.microsoft.com/office/powerpoint/2010/main" val="2485800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fontScale="90000"/>
          </a:bodyPr>
          <a:lstStyle/>
          <a:p>
            <a:r>
              <a:rPr lang="es-PA" b="1" dirty="0">
                <a:solidFill>
                  <a:srgbClr val="33006F"/>
                </a:solidFill>
              </a:rPr>
              <a:t>Tema 2: </a:t>
            </a:r>
            <a:r>
              <a:rPr lang="es-ES" b="1" dirty="0">
                <a:solidFill>
                  <a:srgbClr val="33006F"/>
                </a:solidFill>
              </a:rPr>
              <a:t>Elementos de la estructura de un artículo científico estándar</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5" name="CuadroTexto 4"/>
          <p:cNvSpPr txBox="1"/>
          <p:nvPr/>
        </p:nvSpPr>
        <p:spPr>
          <a:xfrm>
            <a:off x="3692739" y="2281483"/>
            <a:ext cx="7519387" cy="2677656"/>
          </a:xfrm>
          <a:prstGeom prst="rect">
            <a:avLst/>
          </a:prstGeom>
          <a:noFill/>
        </p:spPr>
        <p:txBody>
          <a:bodyPr wrap="square" rtlCol="0">
            <a:spAutoFit/>
          </a:bodyPr>
          <a:lstStyle/>
          <a:p>
            <a:pPr algn="just"/>
            <a:r>
              <a:rPr lang="es-ES" sz="2400" dirty="0"/>
              <a:t>Aquella investigación que ofrezca unos buenos resultados y una buena discusión se asegura su publicación. Por eso, muchos afirman que la discusión es el corazón del manuscrito, donde la mayoría de los lectores irán después de leer el resumen y es la sección más compleja de elaborar y organizar, donde se pone a prueba la fortaleza científica de un investigador.</a:t>
            </a:r>
          </a:p>
        </p:txBody>
      </p:sp>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PA" dirty="0"/>
              <a:t>Estructura de un artículo: Discusión </a:t>
            </a:r>
          </a:p>
        </p:txBody>
      </p:sp>
      <p:sp>
        <p:nvSpPr>
          <p:cNvPr id="9" name="CuadroTexto 8">
            <a:extLst>
              <a:ext uri="{FF2B5EF4-FFF2-40B4-BE49-F238E27FC236}">
                <a16:creationId xmlns:a16="http://schemas.microsoft.com/office/drawing/2014/main" id="{1E6EE8A3-6590-485C-BA7E-B580CEB3B589}"/>
              </a:ext>
            </a:extLst>
          </p:cNvPr>
          <p:cNvSpPr txBox="1"/>
          <p:nvPr/>
        </p:nvSpPr>
        <p:spPr>
          <a:xfrm>
            <a:off x="990601" y="4328191"/>
            <a:ext cx="2381936" cy="276999"/>
          </a:xfrm>
          <a:prstGeom prst="rect">
            <a:avLst/>
          </a:prstGeom>
          <a:noFill/>
        </p:spPr>
        <p:txBody>
          <a:bodyPr wrap="square" rtlCol="0">
            <a:spAutoFit/>
          </a:bodyPr>
          <a:lstStyle/>
          <a:p>
            <a:pPr algn="just"/>
            <a:r>
              <a:rPr lang="en-US" sz="1200" dirty="0"/>
              <a:t>Photo by </a:t>
            </a:r>
            <a:r>
              <a:rPr lang="en-US" sz="1200" dirty="0" err="1">
                <a:hlinkClick r:id="rId3"/>
              </a:rPr>
              <a:t>Kaleidico</a:t>
            </a:r>
            <a:r>
              <a:rPr lang="en-US" sz="1200" dirty="0"/>
              <a:t> on </a:t>
            </a:r>
            <a:r>
              <a:rPr lang="en-US" sz="1200" dirty="0" err="1">
                <a:hlinkClick r:id="rId4"/>
              </a:rPr>
              <a:t>Unsplash</a:t>
            </a:r>
            <a:endParaRPr lang="es-PA" sz="1200" dirty="0"/>
          </a:p>
        </p:txBody>
      </p:sp>
      <p:pic>
        <p:nvPicPr>
          <p:cNvPr id="10" name="Picture 2">
            <a:extLst>
              <a:ext uri="{FF2B5EF4-FFF2-40B4-BE49-F238E27FC236}">
                <a16:creationId xmlns:a16="http://schemas.microsoft.com/office/drawing/2014/main" id="{F74820A3-746F-4902-9C8F-3A425BB97B4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79986" y="2631445"/>
            <a:ext cx="2392438" cy="1595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42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lstStyle/>
          <a:p>
            <a:r>
              <a:rPr lang="es-MX" b="1" dirty="0">
                <a:solidFill>
                  <a:srgbClr val="33006F"/>
                </a:solidFill>
              </a:rPr>
              <a:t>Contenido del seminario</a:t>
            </a:r>
            <a:endParaRPr lang="es-PA" b="1" dirty="0">
              <a:solidFill>
                <a:srgbClr val="33006F"/>
              </a:solidFill>
            </a:endParaRPr>
          </a:p>
        </p:txBody>
      </p:sp>
      <p:sp>
        <p:nvSpPr>
          <p:cNvPr id="6"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lnSpc>
                <a:spcPct val="100000"/>
              </a:lnSpc>
              <a:spcBef>
                <a:spcPts val="0"/>
              </a:spcBef>
            </a:pPr>
            <a:r>
              <a:rPr lang="es-PA" dirty="0"/>
              <a:t>Tema 1: </a:t>
            </a:r>
            <a:r>
              <a:rPr lang="es-PA" dirty="0" smtClean="0"/>
              <a:t>Introducción.</a:t>
            </a:r>
            <a:endParaRPr lang="es-PA" dirty="0"/>
          </a:p>
          <a:p>
            <a:pPr lvl="1" algn="just">
              <a:lnSpc>
                <a:spcPct val="100000"/>
              </a:lnSpc>
              <a:spcBef>
                <a:spcPts val="0"/>
              </a:spcBef>
            </a:pPr>
            <a:r>
              <a:rPr lang="es-PA" dirty="0"/>
              <a:t>Tema 2: Elementos de la estructura de un artículo científico </a:t>
            </a:r>
            <a:r>
              <a:rPr lang="es-PA" dirty="0" smtClean="0"/>
              <a:t>estándar.</a:t>
            </a:r>
            <a:endParaRPr lang="es-PA" dirty="0"/>
          </a:p>
          <a:p>
            <a:pPr lvl="1" algn="just">
              <a:lnSpc>
                <a:spcPct val="100000"/>
              </a:lnSpc>
              <a:spcBef>
                <a:spcPts val="0"/>
              </a:spcBef>
            </a:pPr>
            <a:r>
              <a:rPr lang="es-PA" dirty="0"/>
              <a:t>Tema 3: Elementos principales en la composición y la redacción de un articulo </a:t>
            </a:r>
            <a:r>
              <a:rPr lang="es-PA" dirty="0" smtClean="0"/>
              <a:t>científico.</a:t>
            </a:r>
            <a:endParaRPr lang="es-PA" dirty="0"/>
          </a:p>
          <a:p>
            <a:pPr lvl="1" algn="just">
              <a:lnSpc>
                <a:spcPct val="100000"/>
              </a:lnSpc>
              <a:spcBef>
                <a:spcPts val="0"/>
              </a:spcBef>
            </a:pPr>
            <a:r>
              <a:rPr lang="es-ES" dirty="0"/>
              <a:t>Tema 4: Búsqueda, organización y uso en la revisión de la </a:t>
            </a:r>
            <a:r>
              <a:rPr lang="es-ES" dirty="0" smtClean="0"/>
              <a:t>literatura</a:t>
            </a:r>
            <a:r>
              <a:rPr lang="es-PA" dirty="0" smtClean="0"/>
              <a:t>. </a:t>
            </a:r>
            <a:endParaRPr lang="es-PA" dirty="0"/>
          </a:p>
          <a:p>
            <a:pPr marL="0" indent="0" algn="just">
              <a:lnSpc>
                <a:spcPct val="100000"/>
              </a:lnSpc>
              <a:spcBef>
                <a:spcPts val="0"/>
              </a:spcBef>
              <a:buNone/>
            </a:pPr>
            <a:endParaRPr lang="es-PA" sz="2400" b="1" dirty="0"/>
          </a:p>
          <a:p>
            <a:pPr marL="0" indent="0" algn="just">
              <a:lnSpc>
                <a:spcPct val="100000"/>
              </a:lnSpc>
              <a:spcBef>
                <a:spcPts val="0"/>
              </a:spcBef>
              <a:buNone/>
            </a:pPr>
            <a:endParaRPr lang="es-PA" sz="2400" dirty="0"/>
          </a:p>
          <a:p>
            <a:pPr marL="0" indent="0" algn="just">
              <a:lnSpc>
                <a:spcPct val="100000"/>
              </a:lnSpc>
              <a:spcBef>
                <a:spcPts val="0"/>
              </a:spcBef>
              <a:buNone/>
            </a:pPr>
            <a:endParaRPr lang="es-PA" sz="2400" dirty="0"/>
          </a:p>
          <a:p>
            <a:pPr marL="0" indent="0" algn="just">
              <a:spcBef>
                <a:spcPts val="0"/>
              </a:spcBef>
              <a:spcAft>
                <a:spcPts val="1200"/>
              </a:spcAft>
              <a:buNone/>
            </a:pPr>
            <a:endParaRPr lang="es-PA" sz="2400" dirty="0"/>
          </a:p>
        </p:txBody>
      </p:sp>
    </p:spTree>
    <p:extLst>
      <p:ext uri="{BB962C8B-B14F-4D97-AF65-F5344CB8AC3E}">
        <p14:creationId xmlns:p14="http://schemas.microsoft.com/office/powerpoint/2010/main" val="54497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fontScale="90000"/>
          </a:bodyPr>
          <a:lstStyle/>
          <a:p>
            <a:r>
              <a:rPr lang="es-PA" b="1" dirty="0">
                <a:solidFill>
                  <a:srgbClr val="33006F"/>
                </a:solidFill>
              </a:rPr>
              <a:t>Tema 2: </a:t>
            </a:r>
            <a:r>
              <a:rPr lang="es-ES" b="1" dirty="0">
                <a:solidFill>
                  <a:srgbClr val="33006F"/>
                </a:solidFill>
              </a:rPr>
              <a:t>Elementos de la estructura de un artículo científico estándar</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5" name="CuadroTexto 4"/>
          <p:cNvSpPr txBox="1"/>
          <p:nvPr/>
        </p:nvSpPr>
        <p:spPr>
          <a:xfrm>
            <a:off x="3692739" y="2281483"/>
            <a:ext cx="7519387" cy="3046988"/>
          </a:xfrm>
          <a:prstGeom prst="rect">
            <a:avLst/>
          </a:prstGeom>
          <a:noFill/>
        </p:spPr>
        <p:txBody>
          <a:bodyPr wrap="square" rtlCol="0">
            <a:spAutoFit/>
          </a:bodyPr>
          <a:lstStyle/>
          <a:p>
            <a:pPr marL="342900" indent="-342900" algn="just">
              <a:buFont typeface="Arial" panose="020B0604020202020204" pitchFamily="34" charset="0"/>
              <a:buChar char="•"/>
            </a:pPr>
            <a:r>
              <a:rPr lang="es-ES" sz="2400" dirty="0" smtClean="0"/>
              <a:t>Comparar </a:t>
            </a:r>
            <a:r>
              <a:rPr lang="es-ES" sz="2400" dirty="0"/>
              <a:t>conclusiones propias con la de otros autores.</a:t>
            </a:r>
          </a:p>
          <a:p>
            <a:pPr algn="just"/>
            <a:r>
              <a:rPr lang="es-ES" sz="2400" dirty="0"/>
              <a:t>• Identificar errores metodológicos.</a:t>
            </a:r>
          </a:p>
          <a:p>
            <a:pPr algn="just"/>
            <a:r>
              <a:rPr lang="es-ES" sz="2400" dirty="0"/>
              <a:t>• No repetir la presentación de resultados en</a:t>
            </a:r>
          </a:p>
          <a:p>
            <a:pPr algn="just"/>
            <a:r>
              <a:rPr lang="es-ES" sz="2400" dirty="0"/>
              <a:t>forma más general.</a:t>
            </a:r>
          </a:p>
          <a:p>
            <a:pPr algn="just"/>
            <a:r>
              <a:rPr lang="es-ES" sz="2400" dirty="0"/>
              <a:t>• Escribir esta sección en presente (“estos datos indican que”), porque los hallazgos del trabajo se consideran ya evidencia científica.</a:t>
            </a:r>
          </a:p>
          <a:p>
            <a:pPr algn="just"/>
            <a:endParaRPr lang="es-ES" sz="2400" dirty="0"/>
          </a:p>
        </p:txBody>
      </p:sp>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PA" dirty="0"/>
              <a:t>Estructura de un artículo: Discusión </a:t>
            </a:r>
          </a:p>
        </p:txBody>
      </p:sp>
      <p:grpSp>
        <p:nvGrpSpPr>
          <p:cNvPr id="8" name="Group 1028">
            <a:extLst>
              <a:ext uri="{FF2B5EF4-FFF2-40B4-BE49-F238E27FC236}">
                <a16:creationId xmlns:a16="http://schemas.microsoft.com/office/drawing/2014/main" id="{7FDC3165-0049-4E8D-B201-DC51AE8759E0}"/>
              </a:ext>
            </a:extLst>
          </p:cNvPr>
          <p:cNvGrpSpPr>
            <a:grpSpLocks/>
          </p:cNvGrpSpPr>
          <p:nvPr/>
        </p:nvGrpSpPr>
        <p:grpSpPr bwMode="auto">
          <a:xfrm>
            <a:off x="809057" y="2564904"/>
            <a:ext cx="1383506" cy="2057400"/>
            <a:chOff x="1248" y="240"/>
            <a:chExt cx="4176" cy="3600"/>
          </a:xfrm>
        </p:grpSpPr>
        <p:sp>
          <p:nvSpPr>
            <p:cNvPr id="11" name="Pyr1">
              <a:extLst>
                <a:ext uri="{FF2B5EF4-FFF2-40B4-BE49-F238E27FC236}">
                  <a16:creationId xmlns:a16="http://schemas.microsoft.com/office/drawing/2014/main" id="{B4653A50-5671-43C0-8BFC-CE97580E852E}"/>
                </a:ext>
              </a:extLst>
            </p:cNvPr>
            <p:cNvSpPr>
              <a:spLocks noEditPoints="1" noChangeArrowheads="1"/>
            </p:cNvSpPr>
            <p:nvPr/>
          </p:nvSpPr>
          <p:spPr bwMode="auto">
            <a:xfrm>
              <a:off x="2873" y="240"/>
              <a:ext cx="936" cy="798"/>
            </a:xfrm>
            <a:custGeom>
              <a:avLst/>
              <a:gdLst>
                <a:gd name="T0" fmla="*/ 10800 w 21600"/>
                <a:gd name="T1" fmla="*/ 0 h 21600"/>
                <a:gd name="T2" fmla="*/ 21600 w 21600"/>
                <a:gd name="T3" fmla="*/ 21600 h 21600"/>
                <a:gd name="T4" fmla="*/ 0 w 21600"/>
                <a:gd name="T5" fmla="*/ 21600 h 21600"/>
                <a:gd name="T6" fmla="*/ 5400 w 21600"/>
                <a:gd name="T7" fmla="*/ 11800 h 21600"/>
                <a:gd name="T8" fmla="*/ 16200 w 21600"/>
                <a:gd name="T9" fmla="*/ 20600 h 21600"/>
              </a:gdLst>
              <a:ahLst/>
              <a:cxnLst>
                <a:cxn ang="0">
                  <a:pos x="T0" y="T1"/>
                </a:cxn>
                <a:cxn ang="0">
                  <a:pos x="T2" y="T3"/>
                </a:cxn>
                <a:cxn ang="0">
                  <a:pos x="T4" y="T5"/>
                </a:cxn>
              </a:cxnLst>
              <a:rect l="T6" t="T7" r="T8" b="T9"/>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a:lstStyle/>
            <a:p>
              <a:endParaRPr lang="en-US"/>
            </a:p>
          </p:txBody>
        </p:sp>
        <p:sp>
          <p:nvSpPr>
            <p:cNvPr id="12" name="Pyr2">
              <a:extLst>
                <a:ext uri="{FF2B5EF4-FFF2-40B4-BE49-F238E27FC236}">
                  <a16:creationId xmlns:a16="http://schemas.microsoft.com/office/drawing/2014/main" id="{587D1628-F0FA-4D6F-A0DA-8D635AE6D162}"/>
                </a:ext>
              </a:extLst>
            </p:cNvPr>
            <p:cNvSpPr>
              <a:spLocks noEditPoints="1" noChangeArrowheads="1"/>
            </p:cNvSpPr>
            <p:nvPr/>
          </p:nvSpPr>
          <p:spPr bwMode="auto">
            <a:xfrm>
              <a:off x="2331" y="1038"/>
              <a:ext cx="2015" cy="936"/>
            </a:xfrm>
            <a:custGeom>
              <a:avLst/>
              <a:gdLst>
                <a:gd name="T0" fmla="*/ 5787 w 21600"/>
                <a:gd name="T1" fmla="*/ 0 h 21600"/>
                <a:gd name="T2" fmla="*/ 15812 w 21600"/>
                <a:gd name="T3" fmla="*/ 0 h 21600"/>
                <a:gd name="T4" fmla="*/ 21600 w 21600"/>
                <a:gd name="T5" fmla="*/ 21600 h 21600"/>
                <a:gd name="T6" fmla="*/ 0 w 21600"/>
                <a:gd name="T7" fmla="*/ 21600 h 21600"/>
                <a:gd name="T8" fmla="*/ 5787 w 21600"/>
                <a:gd name="T9" fmla="*/ 500 h 21600"/>
                <a:gd name="T10" fmla="*/ 15812 w 21600"/>
                <a:gd name="T11" fmla="*/ 21100 h 21600"/>
              </a:gdLst>
              <a:ahLst/>
              <a:cxnLst>
                <a:cxn ang="0">
                  <a:pos x="T0" y="T1"/>
                </a:cxn>
                <a:cxn ang="0">
                  <a:pos x="T2" y="T3"/>
                </a:cxn>
                <a:cxn ang="0">
                  <a:pos x="T4" y="T5"/>
                </a:cxn>
                <a:cxn ang="0">
                  <a:pos x="T6" y="T7"/>
                </a:cxn>
              </a:cxnLst>
              <a:rect l="T8" t="T9" r="T10" b="T11"/>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a:lstStyle/>
            <a:p>
              <a:endParaRPr lang="en-US"/>
            </a:p>
          </p:txBody>
        </p:sp>
        <p:sp>
          <p:nvSpPr>
            <p:cNvPr id="13" name="Pyr3">
              <a:extLst>
                <a:ext uri="{FF2B5EF4-FFF2-40B4-BE49-F238E27FC236}">
                  <a16:creationId xmlns:a16="http://schemas.microsoft.com/office/drawing/2014/main" id="{48455E23-1B73-439A-83A7-01D535BF0E11}"/>
                </a:ext>
              </a:extLst>
            </p:cNvPr>
            <p:cNvSpPr>
              <a:spLocks noEditPoints="1" noChangeArrowheads="1"/>
            </p:cNvSpPr>
            <p:nvPr/>
          </p:nvSpPr>
          <p:spPr bwMode="auto">
            <a:xfrm>
              <a:off x="1795" y="1974"/>
              <a:ext cx="3087" cy="935"/>
            </a:xfrm>
            <a:custGeom>
              <a:avLst/>
              <a:gdLst>
                <a:gd name="T0" fmla="*/ 3768 w 21600"/>
                <a:gd name="T1" fmla="*/ 0 h 21600"/>
                <a:gd name="T2" fmla="*/ 17831 w 21600"/>
                <a:gd name="T3" fmla="*/ 0 h 21600"/>
                <a:gd name="T4" fmla="*/ 21600 w 21600"/>
                <a:gd name="T5" fmla="*/ 21600 h 21600"/>
                <a:gd name="T6" fmla="*/ 0 w 21600"/>
                <a:gd name="T7" fmla="*/ 21600 h 21600"/>
                <a:gd name="T8" fmla="*/ 5287 w 21600"/>
                <a:gd name="T9" fmla="*/ 500 h 21600"/>
                <a:gd name="T10" fmla="*/ 16312 w 21600"/>
                <a:gd name="T11" fmla="*/ 21100 h 21600"/>
              </a:gdLst>
              <a:ahLst/>
              <a:cxnLst>
                <a:cxn ang="0">
                  <a:pos x="T0" y="T1"/>
                </a:cxn>
                <a:cxn ang="0">
                  <a:pos x="T2" y="T3"/>
                </a:cxn>
                <a:cxn ang="0">
                  <a:pos x="T4" y="T5"/>
                </a:cxn>
                <a:cxn ang="0">
                  <a:pos x="T6" y="T7"/>
                </a:cxn>
              </a:cxnLst>
              <a:rect l="T8" t="T9" r="T10" b="T11"/>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p>
              <a:endParaRPr lang="en-US"/>
            </a:p>
          </p:txBody>
        </p:sp>
        <p:sp>
          <p:nvSpPr>
            <p:cNvPr id="14" name="Pyr4">
              <a:extLst>
                <a:ext uri="{FF2B5EF4-FFF2-40B4-BE49-F238E27FC236}">
                  <a16:creationId xmlns:a16="http://schemas.microsoft.com/office/drawing/2014/main" id="{E4D87730-4044-4F23-8E7A-BF358294D8BD}"/>
                </a:ext>
              </a:extLst>
            </p:cNvPr>
            <p:cNvSpPr>
              <a:spLocks noEditPoints="1" noChangeArrowheads="1"/>
            </p:cNvSpPr>
            <p:nvPr/>
          </p:nvSpPr>
          <p:spPr bwMode="auto">
            <a:xfrm>
              <a:off x="1248" y="2904"/>
              <a:ext cx="4176" cy="936"/>
            </a:xfrm>
            <a:custGeom>
              <a:avLst/>
              <a:gdLst>
                <a:gd name="T0" fmla="*/ 2793 w 21600"/>
                <a:gd name="T1" fmla="*/ 0 h 21600"/>
                <a:gd name="T2" fmla="*/ 18806 w 21600"/>
                <a:gd name="T3" fmla="*/ 0 h 21600"/>
                <a:gd name="T4" fmla="*/ 21600 w 21600"/>
                <a:gd name="T5" fmla="*/ 21600 h 21600"/>
                <a:gd name="T6" fmla="*/ 0 w 21600"/>
                <a:gd name="T7" fmla="*/ 21600 h 21600"/>
                <a:gd name="T8" fmla="*/ 3287 w 21600"/>
                <a:gd name="T9" fmla="*/ 500 h 21600"/>
                <a:gd name="T10" fmla="*/ 17312 w 21600"/>
                <a:gd name="T11" fmla="*/ 21100 h 21600"/>
              </a:gdLst>
              <a:ahLst/>
              <a:cxnLst>
                <a:cxn ang="0">
                  <a:pos x="T0" y="T1"/>
                </a:cxn>
                <a:cxn ang="0">
                  <a:pos x="T2" y="T3"/>
                </a:cxn>
                <a:cxn ang="0">
                  <a:pos x="T4" y="T5"/>
                </a:cxn>
                <a:cxn ang="0">
                  <a:pos x="T6" y="T7"/>
                </a:cxn>
              </a:cxnLst>
              <a:rect l="T8" t="T9" r="T10" b="T11"/>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a:lstStyle/>
            <a:p>
              <a:endParaRPr lang="en-US"/>
            </a:p>
          </p:txBody>
        </p:sp>
      </p:grpSp>
      <p:sp>
        <p:nvSpPr>
          <p:cNvPr id="15" name="Text Box 1033">
            <a:extLst>
              <a:ext uri="{FF2B5EF4-FFF2-40B4-BE49-F238E27FC236}">
                <a16:creationId xmlns:a16="http://schemas.microsoft.com/office/drawing/2014/main" id="{5F7565D7-2383-47ED-A345-8D7AB60A8659}"/>
              </a:ext>
            </a:extLst>
          </p:cNvPr>
          <p:cNvSpPr txBox="1">
            <a:spLocks noChangeArrowheads="1"/>
          </p:cNvSpPr>
          <p:nvPr/>
        </p:nvSpPr>
        <p:spPr bwMode="auto">
          <a:xfrm>
            <a:off x="683568" y="2077278"/>
            <a:ext cx="17281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s-PA" sz="2400" b="1" dirty="0">
                <a:solidFill>
                  <a:schemeClr val="tx2"/>
                </a:solidFill>
              </a:rPr>
              <a:t>Específico</a:t>
            </a:r>
          </a:p>
        </p:txBody>
      </p:sp>
      <p:sp>
        <p:nvSpPr>
          <p:cNvPr id="16" name="Text Box 1034">
            <a:extLst>
              <a:ext uri="{FF2B5EF4-FFF2-40B4-BE49-F238E27FC236}">
                <a16:creationId xmlns:a16="http://schemas.microsoft.com/office/drawing/2014/main" id="{4FFA25CF-FF8D-40C9-A565-1591186679C1}"/>
              </a:ext>
            </a:extLst>
          </p:cNvPr>
          <p:cNvSpPr txBox="1">
            <a:spLocks noChangeArrowheads="1"/>
          </p:cNvSpPr>
          <p:nvPr/>
        </p:nvSpPr>
        <p:spPr bwMode="auto">
          <a:xfrm>
            <a:off x="809057" y="4666935"/>
            <a:ext cx="13204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400" b="1" dirty="0">
                <a:solidFill>
                  <a:schemeClr val="tx2"/>
                </a:solidFill>
              </a:rPr>
              <a:t>General</a:t>
            </a:r>
          </a:p>
        </p:txBody>
      </p:sp>
    </p:spTree>
    <p:extLst>
      <p:ext uri="{BB962C8B-B14F-4D97-AF65-F5344CB8AC3E}">
        <p14:creationId xmlns:p14="http://schemas.microsoft.com/office/powerpoint/2010/main" val="1855724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fontScale="90000"/>
          </a:bodyPr>
          <a:lstStyle/>
          <a:p>
            <a:r>
              <a:rPr lang="es-PA" b="1" dirty="0">
                <a:solidFill>
                  <a:srgbClr val="33006F"/>
                </a:solidFill>
              </a:rPr>
              <a:t>Tema 2: </a:t>
            </a:r>
            <a:r>
              <a:rPr lang="es-ES" b="1" dirty="0">
                <a:solidFill>
                  <a:srgbClr val="33006F"/>
                </a:solidFill>
              </a:rPr>
              <a:t>Elementos de la estructura de un artículo científico estándar</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5" name="CuadroTexto 4"/>
          <p:cNvSpPr txBox="1"/>
          <p:nvPr/>
        </p:nvSpPr>
        <p:spPr>
          <a:xfrm>
            <a:off x="3692739" y="2281483"/>
            <a:ext cx="7519387" cy="1938992"/>
          </a:xfrm>
          <a:prstGeom prst="rect">
            <a:avLst/>
          </a:prstGeom>
          <a:noFill/>
        </p:spPr>
        <p:txBody>
          <a:bodyPr wrap="square" rtlCol="0">
            <a:spAutoFit/>
          </a:bodyPr>
          <a:lstStyle/>
          <a:p>
            <a:pPr algn="just"/>
            <a:r>
              <a:rPr lang="es-ES" sz="2400" dirty="0"/>
              <a:t>• Identificar necesidades futuras de investigación (perspectivas).</a:t>
            </a:r>
          </a:p>
          <a:p>
            <a:pPr algn="just"/>
            <a:r>
              <a:rPr lang="es-ES" sz="2400" dirty="0"/>
              <a:t>• Considerar que una pobre discusión genera que el significado de los datos se oscurezca y que el artículo sea rechazado, aún teniendo datos sólidos. </a:t>
            </a:r>
          </a:p>
        </p:txBody>
      </p:sp>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PA" dirty="0"/>
              <a:t>Estructura de un artículo: Discusión </a:t>
            </a:r>
          </a:p>
        </p:txBody>
      </p:sp>
      <p:grpSp>
        <p:nvGrpSpPr>
          <p:cNvPr id="8" name="Group 1028">
            <a:extLst>
              <a:ext uri="{FF2B5EF4-FFF2-40B4-BE49-F238E27FC236}">
                <a16:creationId xmlns:a16="http://schemas.microsoft.com/office/drawing/2014/main" id="{7FDC3165-0049-4E8D-B201-DC51AE8759E0}"/>
              </a:ext>
            </a:extLst>
          </p:cNvPr>
          <p:cNvGrpSpPr>
            <a:grpSpLocks/>
          </p:cNvGrpSpPr>
          <p:nvPr/>
        </p:nvGrpSpPr>
        <p:grpSpPr bwMode="auto">
          <a:xfrm>
            <a:off x="809057" y="2564904"/>
            <a:ext cx="1383506" cy="2057400"/>
            <a:chOff x="1248" y="240"/>
            <a:chExt cx="4176" cy="3600"/>
          </a:xfrm>
        </p:grpSpPr>
        <p:sp>
          <p:nvSpPr>
            <p:cNvPr id="11" name="Pyr1">
              <a:extLst>
                <a:ext uri="{FF2B5EF4-FFF2-40B4-BE49-F238E27FC236}">
                  <a16:creationId xmlns:a16="http://schemas.microsoft.com/office/drawing/2014/main" id="{B4653A50-5671-43C0-8BFC-CE97580E852E}"/>
                </a:ext>
              </a:extLst>
            </p:cNvPr>
            <p:cNvSpPr>
              <a:spLocks noEditPoints="1" noChangeArrowheads="1"/>
            </p:cNvSpPr>
            <p:nvPr/>
          </p:nvSpPr>
          <p:spPr bwMode="auto">
            <a:xfrm>
              <a:off x="2873" y="240"/>
              <a:ext cx="936" cy="798"/>
            </a:xfrm>
            <a:custGeom>
              <a:avLst/>
              <a:gdLst>
                <a:gd name="T0" fmla="*/ 10800 w 21600"/>
                <a:gd name="T1" fmla="*/ 0 h 21600"/>
                <a:gd name="T2" fmla="*/ 21600 w 21600"/>
                <a:gd name="T3" fmla="*/ 21600 h 21600"/>
                <a:gd name="T4" fmla="*/ 0 w 21600"/>
                <a:gd name="T5" fmla="*/ 21600 h 21600"/>
                <a:gd name="T6" fmla="*/ 5400 w 21600"/>
                <a:gd name="T7" fmla="*/ 11800 h 21600"/>
                <a:gd name="T8" fmla="*/ 16200 w 21600"/>
                <a:gd name="T9" fmla="*/ 20600 h 21600"/>
              </a:gdLst>
              <a:ahLst/>
              <a:cxnLst>
                <a:cxn ang="0">
                  <a:pos x="T0" y="T1"/>
                </a:cxn>
                <a:cxn ang="0">
                  <a:pos x="T2" y="T3"/>
                </a:cxn>
                <a:cxn ang="0">
                  <a:pos x="T4" y="T5"/>
                </a:cxn>
              </a:cxnLst>
              <a:rect l="T6" t="T7" r="T8" b="T9"/>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a:lstStyle/>
            <a:p>
              <a:endParaRPr lang="en-US"/>
            </a:p>
          </p:txBody>
        </p:sp>
        <p:sp>
          <p:nvSpPr>
            <p:cNvPr id="12" name="Pyr2">
              <a:extLst>
                <a:ext uri="{FF2B5EF4-FFF2-40B4-BE49-F238E27FC236}">
                  <a16:creationId xmlns:a16="http://schemas.microsoft.com/office/drawing/2014/main" id="{587D1628-F0FA-4D6F-A0DA-8D635AE6D162}"/>
                </a:ext>
              </a:extLst>
            </p:cNvPr>
            <p:cNvSpPr>
              <a:spLocks noEditPoints="1" noChangeArrowheads="1"/>
            </p:cNvSpPr>
            <p:nvPr/>
          </p:nvSpPr>
          <p:spPr bwMode="auto">
            <a:xfrm>
              <a:off x="2331" y="1038"/>
              <a:ext cx="2015" cy="936"/>
            </a:xfrm>
            <a:custGeom>
              <a:avLst/>
              <a:gdLst>
                <a:gd name="T0" fmla="*/ 5787 w 21600"/>
                <a:gd name="T1" fmla="*/ 0 h 21600"/>
                <a:gd name="T2" fmla="*/ 15812 w 21600"/>
                <a:gd name="T3" fmla="*/ 0 h 21600"/>
                <a:gd name="T4" fmla="*/ 21600 w 21600"/>
                <a:gd name="T5" fmla="*/ 21600 h 21600"/>
                <a:gd name="T6" fmla="*/ 0 w 21600"/>
                <a:gd name="T7" fmla="*/ 21600 h 21600"/>
                <a:gd name="T8" fmla="*/ 5787 w 21600"/>
                <a:gd name="T9" fmla="*/ 500 h 21600"/>
                <a:gd name="T10" fmla="*/ 15812 w 21600"/>
                <a:gd name="T11" fmla="*/ 21100 h 21600"/>
              </a:gdLst>
              <a:ahLst/>
              <a:cxnLst>
                <a:cxn ang="0">
                  <a:pos x="T0" y="T1"/>
                </a:cxn>
                <a:cxn ang="0">
                  <a:pos x="T2" y="T3"/>
                </a:cxn>
                <a:cxn ang="0">
                  <a:pos x="T4" y="T5"/>
                </a:cxn>
                <a:cxn ang="0">
                  <a:pos x="T6" y="T7"/>
                </a:cxn>
              </a:cxnLst>
              <a:rect l="T8" t="T9" r="T10" b="T11"/>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a:lstStyle/>
            <a:p>
              <a:endParaRPr lang="en-US"/>
            </a:p>
          </p:txBody>
        </p:sp>
        <p:sp>
          <p:nvSpPr>
            <p:cNvPr id="13" name="Pyr3">
              <a:extLst>
                <a:ext uri="{FF2B5EF4-FFF2-40B4-BE49-F238E27FC236}">
                  <a16:creationId xmlns:a16="http://schemas.microsoft.com/office/drawing/2014/main" id="{48455E23-1B73-439A-83A7-01D535BF0E11}"/>
                </a:ext>
              </a:extLst>
            </p:cNvPr>
            <p:cNvSpPr>
              <a:spLocks noEditPoints="1" noChangeArrowheads="1"/>
            </p:cNvSpPr>
            <p:nvPr/>
          </p:nvSpPr>
          <p:spPr bwMode="auto">
            <a:xfrm>
              <a:off x="1795" y="1974"/>
              <a:ext cx="3087" cy="935"/>
            </a:xfrm>
            <a:custGeom>
              <a:avLst/>
              <a:gdLst>
                <a:gd name="T0" fmla="*/ 3768 w 21600"/>
                <a:gd name="T1" fmla="*/ 0 h 21600"/>
                <a:gd name="T2" fmla="*/ 17831 w 21600"/>
                <a:gd name="T3" fmla="*/ 0 h 21600"/>
                <a:gd name="T4" fmla="*/ 21600 w 21600"/>
                <a:gd name="T5" fmla="*/ 21600 h 21600"/>
                <a:gd name="T6" fmla="*/ 0 w 21600"/>
                <a:gd name="T7" fmla="*/ 21600 h 21600"/>
                <a:gd name="T8" fmla="*/ 5287 w 21600"/>
                <a:gd name="T9" fmla="*/ 500 h 21600"/>
                <a:gd name="T10" fmla="*/ 16312 w 21600"/>
                <a:gd name="T11" fmla="*/ 21100 h 21600"/>
              </a:gdLst>
              <a:ahLst/>
              <a:cxnLst>
                <a:cxn ang="0">
                  <a:pos x="T0" y="T1"/>
                </a:cxn>
                <a:cxn ang="0">
                  <a:pos x="T2" y="T3"/>
                </a:cxn>
                <a:cxn ang="0">
                  <a:pos x="T4" y="T5"/>
                </a:cxn>
                <a:cxn ang="0">
                  <a:pos x="T6" y="T7"/>
                </a:cxn>
              </a:cxnLst>
              <a:rect l="T8" t="T9" r="T10" b="T11"/>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p>
              <a:endParaRPr lang="en-US"/>
            </a:p>
          </p:txBody>
        </p:sp>
        <p:sp>
          <p:nvSpPr>
            <p:cNvPr id="14" name="Pyr4">
              <a:extLst>
                <a:ext uri="{FF2B5EF4-FFF2-40B4-BE49-F238E27FC236}">
                  <a16:creationId xmlns:a16="http://schemas.microsoft.com/office/drawing/2014/main" id="{E4D87730-4044-4F23-8E7A-BF358294D8BD}"/>
                </a:ext>
              </a:extLst>
            </p:cNvPr>
            <p:cNvSpPr>
              <a:spLocks noEditPoints="1" noChangeArrowheads="1"/>
            </p:cNvSpPr>
            <p:nvPr/>
          </p:nvSpPr>
          <p:spPr bwMode="auto">
            <a:xfrm>
              <a:off x="1248" y="2904"/>
              <a:ext cx="4176" cy="936"/>
            </a:xfrm>
            <a:custGeom>
              <a:avLst/>
              <a:gdLst>
                <a:gd name="T0" fmla="*/ 2793 w 21600"/>
                <a:gd name="T1" fmla="*/ 0 h 21600"/>
                <a:gd name="T2" fmla="*/ 18806 w 21600"/>
                <a:gd name="T3" fmla="*/ 0 h 21600"/>
                <a:gd name="T4" fmla="*/ 21600 w 21600"/>
                <a:gd name="T5" fmla="*/ 21600 h 21600"/>
                <a:gd name="T6" fmla="*/ 0 w 21600"/>
                <a:gd name="T7" fmla="*/ 21600 h 21600"/>
                <a:gd name="T8" fmla="*/ 3287 w 21600"/>
                <a:gd name="T9" fmla="*/ 500 h 21600"/>
                <a:gd name="T10" fmla="*/ 17312 w 21600"/>
                <a:gd name="T11" fmla="*/ 21100 h 21600"/>
              </a:gdLst>
              <a:ahLst/>
              <a:cxnLst>
                <a:cxn ang="0">
                  <a:pos x="T0" y="T1"/>
                </a:cxn>
                <a:cxn ang="0">
                  <a:pos x="T2" y="T3"/>
                </a:cxn>
                <a:cxn ang="0">
                  <a:pos x="T4" y="T5"/>
                </a:cxn>
                <a:cxn ang="0">
                  <a:pos x="T6" y="T7"/>
                </a:cxn>
              </a:cxnLst>
              <a:rect l="T8" t="T9" r="T10" b="T11"/>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a:lstStyle/>
            <a:p>
              <a:endParaRPr lang="en-US"/>
            </a:p>
          </p:txBody>
        </p:sp>
      </p:grpSp>
      <p:sp>
        <p:nvSpPr>
          <p:cNvPr id="15" name="Text Box 1033">
            <a:extLst>
              <a:ext uri="{FF2B5EF4-FFF2-40B4-BE49-F238E27FC236}">
                <a16:creationId xmlns:a16="http://schemas.microsoft.com/office/drawing/2014/main" id="{5F7565D7-2383-47ED-A345-8D7AB60A8659}"/>
              </a:ext>
            </a:extLst>
          </p:cNvPr>
          <p:cNvSpPr txBox="1">
            <a:spLocks noChangeArrowheads="1"/>
          </p:cNvSpPr>
          <p:nvPr/>
        </p:nvSpPr>
        <p:spPr bwMode="auto">
          <a:xfrm>
            <a:off x="683568" y="2077278"/>
            <a:ext cx="17281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s-PA" sz="2400" b="1" dirty="0">
                <a:solidFill>
                  <a:schemeClr val="tx2"/>
                </a:solidFill>
              </a:rPr>
              <a:t>Específico</a:t>
            </a:r>
          </a:p>
        </p:txBody>
      </p:sp>
      <p:sp>
        <p:nvSpPr>
          <p:cNvPr id="16" name="Text Box 1034">
            <a:extLst>
              <a:ext uri="{FF2B5EF4-FFF2-40B4-BE49-F238E27FC236}">
                <a16:creationId xmlns:a16="http://schemas.microsoft.com/office/drawing/2014/main" id="{4FFA25CF-FF8D-40C9-A565-1591186679C1}"/>
              </a:ext>
            </a:extLst>
          </p:cNvPr>
          <p:cNvSpPr txBox="1">
            <a:spLocks noChangeArrowheads="1"/>
          </p:cNvSpPr>
          <p:nvPr/>
        </p:nvSpPr>
        <p:spPr bwMode="auto">
          <a:xfrm>
            <a:off x="809057" y="4666935"/>
            <a:ext cx="13204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400" b="1" dirty="0">
                <a:solidFill>
                  <a:schemeClr val="tx2"/>
                </a:solidFill>
              </a:rPr>
              <a:t>General</a:t>
            </a:r>
          </a:p>
        </p:txBody>
      </p:sp>
    </p:spTree>
    <p:extLst>
      <p:ext uri="{BB962C8B-B14F-4D97-AF65-F5344CB8AC3E}">
        <p14:creationId xmlns:p14="http://schemas.microsoft.com/office/powerpoint/2010/main" val="2569498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fontScale="90000"/>
          </a:bodyPr>
          <a:lstStyle/>
          <a:p>
            <a:r>
              <a:rPr lang="es-PA" b="1" dirty="0">
                <a:solidFill>
                  <a:srgbClr val="33006F"/>
                </a:solidFill>
              </a:rPr>
              <a:t>Tema 2: </a:t>
            </a:r>
            <a:r>
              <a:rPr lang="es-ES" b="1" dirty="0">
                <a:solidFill>
                  <a:srgbClr val="33006F"/>
                </a:solidFill>
              </a:rPr>
              <a:t>Elementos de la estructura de un artículo científico estándar</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PA" dirty="0"/>
              <a:t>Estructura de un artículo: Conclusión </a:t>
            </a:r>
          </a:p>
        </p:txBody>
      </p:sp>
      <p:sp>
        <p:nvSpPr>
          <p:cNvPr id="9" name="CuadroTexto 8">
            <a:extLst>
              <a:ext uri="{FF2B5EF4-FFF2-40B4-BE49-F238E27FC236}">
                <a16:creationId xmlns:a16="http://schemas.microsoft.com/office/drawing/2014/main" id="{1E6EE8A3-6590-485C-BA7E-B580CEB3B589}"/>
              </a:ext>
            </a:extLst>
          </p:cNvPr>
          <p:cNvSpPr txBox="1"/>
          <p:nvPr/>
        </p:nvSpPr>
        <p:spPr>
          <a:xfrm>
            <a:off x="990601" y="4328191"/>
            <a:ext cx="2381936" cy="276999"/>
          </a:xfrm>
          <a:prstGeom prst="rect">
            <a:avLst/>
          </a:prstGeom>
          <a:noFill/>
        </p:spPr>
        <p:txBody>
          <a:bodyPr wrap="square" rtlCol="0">
            <a:spAutoFit/>
          </a:bodyPr>
          <a:lstStyle/>
          <a:p>
            <a:pPr algn="just"/>
            <a:r>
              <a:rPr lang="en-US" sz="1200" dirty="0"/>
              <a:t>Photo by </a:t>
            </a:r>
            <a:r>
              <a:rPr lang="en-US" sz="1200" dirty="0" err="1">
                <a:hlinkClick r:id="rId3"/>
              </a:rPr>
              <a:t>Bookblock</a:t>
            </a:r>
            <a:r>
              <a:rPr lang="en-US" sz="1200" dirty="0"/>
              <a:t> on </a:t>
            </a:r>
            <a:r>
              <a:rPr lang="en-US" sz="1200" dirty="0" err="1">
                <a:hlinkClick r:id="rId4"/>
              </a:rPr>
              <a:t>Unsplash</a:t>
            </a:r>
            <a:endParaRPr lang="es-PA" sz="1200" dirty="0"/>
          </a:p>
        </p:txBody>
      </p:sp>
      <p:pic>
        <p:nvPicPr>
          <p:cNvPr id="10" name="Picture 2">
            <a:extLst>
              <a:ext uri="{FF2B5EF4-FFF2-40B4-BE49-F238E27FC236}">
                <a16:creationId xmlns:a16="http://schemas.microsoft.com/office/drawing/2014/main" id="{F74820A3-746F-4902-9C8F-3A425BB97B4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424574" y="2114979"/>
            <a:ext cx="1453200" cy="217762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0E971160-5EC6-4788-9AE7-77F1EC46BF5A}"/>
              </a:ext>
            </a:extLst>
          </p:cNvPr>
          <p:cNvPicPr>
            <a:picLocks noChangeAspect="1"/>
          </p:cNvPicPr>
          <p:nvPr/>
        </p:nvPicPr>
        <p:blipFill rotWithShape="1">
          <a:blip r:embed="rId6"/>
          <a:srcRect l="20417" t="36543" r="19305" b="13305"/>
          <a:stretch/>
        </p:blipFill>
        <p:spPr>
          <a:xfrm>
            <a:off x="4223974" y="1937384"/>
            <a:ext cx="7349067" cy="3439372"/>
          </a:xfrm>
          <a:prstGeom prst="rect">
            <a:avLst/>
          </a:prstGeom>
        </p:spPr>
      </p:pic>
    </p:spTree>
    <p:extLst>
      <p:ext uri="{BB962C8B-B14F-4D97-AF65-F5344CB8AC3E}">
        <p14:creationId xmlns:p14="http://schemas.microsoft.com/office/powerpoint/2010/main" val="2029039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fontScale="90000"/>
          </a:bodyPr>
          <a:lstStyle/>
          <a:p>
            <a:r>
              <a:rPr lang="es-PA" b="1" dirty="0">
                <a:solidFill>
                  <a:srgbClr val="33006F"/>
                </a:solidFill>
              </a:rPr>
              <a:t>Tema 2: </a:t>
            </a:r>
            <a:r>
              <a:rPr lang="es-ES" b="1" dirty="0">
                <a:solidFill>
                  <a:srgbClr val="33006F"/>
                </a:solidFill>
              </a:rPr>
              <a:t>Elementos de la estructura de un artículo científico estándar</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5" name="CuadroTexto 4"/>
          <p:cNvSpPr txBox="1"/>
          <p:nvPr/>
        </p:nvSpPr>
        <p:spPr>
          <a:xfrm>
            <a:off x="3682013" y="2696226"/>
            <a:ext cx="7519387" cy="1200329"/>
          </a:xfrm>
          <a:prstGeom prst="rect">
            <a:avLst/>
          </a:prstGeom>
          <a:noFill/>
        </p:spPr>
        <p:txBody>
          <a:bodyPr wrap="square" rtlCol="0">
            <a:spAutoFit/>
          </a:bodyPr>
          <a:lstStyle/>
          <a:p>
            <a:pPr algn="just"/>
            <a:r>
              <a:rPr lang="es-ES" sz="2400" dirty="0"/>
              <a:t>Las referencias cumplen dos funciones esenciales: testificar y autentificar los datos no originales del trabajo y proveer al lector de bibliografía referente al tema en cuestión. </a:t>
            </a:r>
          </a:p>
        </p:txBody>
      </p:sp>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PA" dirty="0"/>
              <a:t>Estructura de un artículo: Referencias </a:t>
            </a:r>
          </a:p>
        </p:txBody>
      </p:sp>
      <p:sp>
        <p:nvSpPr>
          <p:cNvPr id="9" name="CuadroTexto 8">
            <a:extLst>
              <a:ext uri="{FF2B5EF4-FFF2-40B4-BE49-F238E27FC236}">
                <a16:creationId xmlns:a16="http://schemas.microsoft.com/office/drawing/2014/main" id="{1E6EE8A3-6590-485C-BA7E-B580CEB3B589}"/>
              </a:ext>
            </a:extLst>
          </p:cNvPr>
          <p:cNvSpPr txBox="1"/>
          <p:nvPr/>
        </p:nvSpPr>
        <p:spPr>
          <a:xfrm>
            <a:off x="990601" y="4328191"/>
            <a:ext cx="2381936" cy="276999"/>
          </a:xfrm>
          <a:prstGeom prst="rect">
            <a:avLst/>
          </a:prstGeom>
          <a:noFill/>
        </p:spPr>
        <p:txBody>
          <a:bodyPr wrap="square" rtlCol="0">
            <a:spAutoFit/>
          </a:bodyPr>
          <a:lstStyle/>
          <a:p>
            <a:pPr algn="just"/>
            <a:r>
              <a:rPr lang="en-US" sz="1200" dirty="0"/>
              <a:t>Photo by </a:t>
            </a:r>
            <a:r>
              <a:rPr lang="en-US" sz="1200" dirty="0">
                <a:hlinkClick r:id="rId3"/>
              </a:rPr>
              <a:t>Susan Yin</a:t>
            </a:r>
            <a:r>
              <a:rPr lang="en-US" sz="1200" dirty="0"/>
              <a:t> on </a:t>
            </a:r>
            <a:r>
              <a:rPr lang="en-US" sz="1200" dirty="0" err="1">
                <a:hlinkClick r:id="rId4"/>
              </a:rPr>
              <a:t>Unsplash</a:t>
            </a:r>
            <a:endParaRPr lang="es-PA" sz="1200" dirty="0"/>
          </a:p>
        </p:txBody>
      </p:sp>
      <p:pic>
        <p:nvPicPr>
          <p:cNvPr id="10" name="Picture 2">
            <a:extLst>
              <a:ext uri="{FF2B5EF4-FFF2-40B4-BE49-F238E27FC236}">
                <a16:creationId xmlns:a16="http://schemas.microsoft.com/office/drawing/2014/main" id="{F74820A3-746F-4902-9C8F-3A425BB97B4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16920" y="2529809"/>
            <a:ext cx="2355617" cy="1572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753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fontScale="90000"/>
          </a:bodyPr>
          <a:lstStyle/>
          <a:p>
            <a:r>
              <a:rPr lang="es-PA" b="1" dirty="0">
                <a:solidFill>
                  <a:srgbClr val="33006F"/>
                </a:solidFill>
              </a:rPr>
              <a:t>Tema 2: </a:t>
            </a:r>
            <a:r>
              <a:rPr lang="es-ES" b="1" dirty="0">
                <a:solidFill>
                  <a:srgbClr val="33006F"/>
                </a:solidFill>
              </a:rPr>
              <a:t>Elementos de la estructura de un artículo científico estándar</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PA" dirty="0"/>
              <a:t>Estructura de un artículo: Referencias </a:t>
            </a:r>
          </a:p>
        </p:txBody>
      </p:sp>
      <p:sp>
        <p:nvSpPr>
          <p:cNvPr id="9" name="CuadroTexto 8">
            <a:extLst>
              <a:ext uri="{FF2B5EF4-FFF2-40B4-BE49-F238E27FC236}">
                <a16:creationId xmlns:a16="http://schemas.microsoft.com/office/drawing/2014/main" id="{1E6EE8A3-6590-485C-BA7E-B580CEB3B589}"/>
              </a:ext>
            </a:extLst>
          </p:cNvPr>
          <p:cNvSpPr txBox="1"/>
          <p:nvPr/>
        </p:nvSpPr>
        <p:spPr>
          <a:xfrm>
            <a:off x="990601" y="4328191"/>
            <a:ext cx="2381936" cy="276999"/>
          </a:xfrm>
          <a:prstGeom prst="rect">
            <a:avLst/>
          </a:prstGeom>
          <a:noFill/>
        </p:spPr>
        <p:txBody>
          <a:bodyPr wrap="square" rtlCol="0">
            <a:spAutoFit/>
          </a:bodyPr>
          <a:lstStyle/>
          <a:p>
            <a:pPr algn="just"/>
            <a:r>
              <a:rPr lang="en-US" sz="1200" dirty="0"/>
              <a:t>Photo by </a:t>
            </a:r>
            <a:r>
              <a:rPr lang="en-US" sz="1200" dirty="0">
                <a:hlinkClick r:id="rId3"/>
              </a:rPr>
              <a:t>Susan Yin</a:t>
            </a:r>
            <a:r>
              <a:rPr lang="en-US" sz="1200" dirty="0"/>
              <a:t> on </a:t>
            </a:r>
            <a:r>
              <a:rPr lang="en-US" sz="1200" dirty="0" err="1">
                <a:hlinkClick r:id="rId4"/>
              </a:rPr>
              <a:t>Unsplash</a:t>
            </a:r>
            <a:endParaRPr lang="es-PA" sz="1200" dirty="0"/>
          </a:p>
        </p:txBody>
      </p:sp>
      <p:pic>
        <p:nvPicPr>
          <p:cNvPr id="10" name="Picture 2">
            <a:extLst>
              <a:ext uri="{FF2B5EF4-FFF2-40B4-BE49-F238E27FC236}">
                <a16:creationId xmlns:a16="http://schemas.microsoft.com/office/drawing/2014/main" id="{F74820A3-746F-4902-9C8F-3A425BB97B4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16920" y="2529809"/>
            <a:ext cx="2355617" cy="157201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618FB34A-3982-42F2-BE62-C7ADB06B9962}"/>
              </a:ext>
            </a:extLst>
          </p:cNvPr>
          <p:cNvPicPr>
            <a:picLocks noChangeAspect="1"/>
          </p:cNvPicPr>
          <p:nvPr/>
        </p:nvPicPr>
        <p:blipFill rotWithShape="1">
          <a:blip r:embed="rId6"/>
          <a:srcRect l="15801" t="30938" r="16481" b="12103"/>
          <a:stretch/>
        </p:blipFill>
        <p:spPr>
          <a:xfrm>
            <a:off x="4119811" y="1898861"/>
            <a:ext cx="8072189" cy="3819101"/>
          </a:xfrm>
          <a:prstGeom prst="rect">
            <a:avLst/>
          </a:prstGeom>
        </p:spPr>
      </p:pic>
    </p:spTree>
    <p:extLst>
      <p:ext uri="{BB962C8B-B14F-4D97-AF65-F5344CB8AC3E}">
        <p14:creationId xmlns:p14="http://schemas.microsoft.com/office/powerpoint/2010/main" val="3566885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fontScale="90000"/>
          </a:bodyPr>
          <a:lstStyle/>
          <a:p>
            <a:r>
              <a:rPr lang="es-PA" b="1" dirty="0">
                <a:solidFill>
                  <a:srgbClr val="33006F"/>
                </a:solidFill>
              </a:rPr>
              <a:t>Tema 2: </a:t>
            </a:r>
            <a:r>
              <a:rPr lang="es-ES" b="1" dirty="0">
                <a:solidFill>
                  <a:srgbClr val="33006F"/>
                </a:solidFill>
              </a:rPr>
              <a:t>Elementos de la estructura de un artículo científico estándar</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PA" dirty="0"/>
              <a:t>Estructura de un artículo: Referencias </a:t>
            </a:r>
          </a:p>
        </p:txBody>
      </p:sp>
      <p:sp>
        <p:nvSpPr>
          <p:cNvPr id="9" name="CuadroTexto 8">
            <a:extLst>
              <a:ext uri="{FF2B5EF4-FFF2-40B4-BE49-F238E27FC236}">
                <a16:creationId xmlns:a16="http://schemas.microsoft.com/office/drawing/2014/main" id="{1E6EE8A3-6590-485C-BA7E-B580CEB3B589}"/>
              </a:ext>
            </a:extLst>
          </p:cNvPr>
          <p:cNvSpPr txBox="1"/>
          <p:nvPr/>
        </p:nvSpPr>
        <p:spPr>
          <a:xfrm>
            <a:off x="990601" y="4328191"/>
            <a:ext cx="2381936" cy="276999"/>
          </a:xfrm>
          <a:prstGeom prst="rect">
            <a:avLst/>
          </a:prstGeom>
          <a:noFill/>
        </p:spPr>
        <p:txBody>
          <a:bodyPr wrap="square" rtlCol="0">
            <a:spAutoFit/>
          </a:bodyPr>
          <a:lstStyle/>
          <a:p>
            <a:pPr algn="just"/>
            <a:r>
              <a:rPr lang="en-US" sz="1200" dirty="0"/>
              <a:t>Photo by </a:t>
            </a:r>
            <a:r>
              <a:rPr lang="en-US" sz="1200" dirty="0">
                <a:hlinkClick r:id="rId3"/>
              </a:rPr>
              <a:t>Susan Yin</a:t>
            </a:r>
            <a:r>
              <a:rPr lang="en-US" sz="1200" dirty="0"/>
              <a:t> on </a:t>
            </a:r>
            <a:r>
              <a:rPr lang="en-US" sz="1200" dirty="0" err="1">
                <a:hlinkClick r:id="rId4"/>
              </a:rPr>
              <a:t>Unsplash</a:t>
            </a:r>
            <a:endParaRPr lang="es-PA" sz="1200" dirty="0"/>
          </a:p>
        </p:txBody>
      </p:sp>
      <p:pic>
        <p:nvPicPr>
          <p:cNvPr id="10" name="Picture 2">
            <a:extLst>
              <a:ext uri="{FF2B5EF4-FFF2-40B4-BE49-F238E27FC236}">
                <a16:creationId xmlns:a16="http://schemas.microsoft.com/office/drawing/2014/main" id="{F74820A3-746F-4902-9C8F-3A425BB97B4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16920" y="2529809"/>
            <a:ext cx="2355617" cy="157201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E939ADF1-762F-42B2-B42F-3777BEE9C885}"/>
              </a:ext>
            </a:extLst>
          </p:cNvPr>
          <p:cNvPicPr>
            <a:picLocks noChangeAspect="1"/>
          </p:cNvPicPr>
          <p:nvPr/>
        </p:nvPicPr>
        <p:blipFill rotWithShape="1">
          <a:blip r:embed="rId6"/>
          <a:srcRect l="15583" t="30291" r="19757" b="13457"/>
          <a:stretch/>
        </p:blipFill>
        <p:spPr>
          <a:xfrm>
            <a:off x="4536489" y="1966937"/>
            <a:ext cx="7655511" cy="3746255"/>
          </a:xfrm>
          <a:prstGeom prst="rect">
            <a:avLst/>
          </a:prstGeom>
        </p:spPr>
      </p:pic>
    </p:spTree>
    <p:extLst>
      <p:ext uri="{BB962C8B-B14F-4D97-AF65-F5344CB8AC3E}">
        <p14:creationId xmlns:p14="http://schemas.microsoft.com/office/powerpoint/2010/main" val="3468395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fontScale="90000"/>
          </a:bodyPr>
          <a:lstStyle/>
          <a:p>
            <a:r>
              <a:rPr lang="es-PA" b="1" dirty="0">
                <a:solidFill>
                  <a:srgbClr val="33006F"/>
                </a:solidFill>
              </a:rPr>
              <a:t>Tema 2: </a:t>
            </a:r>
            <a:r>
              <a:rPr lang="es-ES" b="1" dirty="0">
                <a:solidFill>
                  <a:srgbClr val="33006F"/>
                </a:solidFill>
              </a:rPr>
              <a:t>Elementos de la estructura de un artículo científico estándar</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PA" dirty="0"/>
              <a:t>Estructura de un artículo: Referencias </a:t>
            </a:r>
          </a:p>
        </p:txBody>
      </p:sp>
      <p:sp>
        <p:nvSpPr>
          <p:cNvPr id="9" name="CuadroTexto 8">
            <a:extLst>
              <a:ext uri="{FF2B5EF4-FFF2-40B4-BE49-F238E27FC236}">
                <a16:creationId xmlns:a16="http://schemas.microsoft.com/office/drawing/2014/main" id="{1E6EE8A3-6590-485C-BA7E-B580CEB3B589}"/>
              </a:ext>
            </a:extLst>
          </p:cNvPr>
          <p:cNvSpPr txBox="1"/>
          <p:nvPr/>
        </p:nvSpPr>
        <p:spPr>
          <a:xfrm>
            <a:off x="990601" y="4328191"/>
            <a:ext cx="2381936" cy="276999"/>
          </a:xfrm>
          <a:prstGeom prst="rect">
            <a:avLst/>
          </a:prstGeom>
          <a:noFill/>
        </p:spPr>
        <p:txBody>
          <a:bodyPr wrap="square" rtlCol="0">
            <a:spAutoFit/>
          </a:bodyPr>
          <a:lstStyle/>
          <a:p>
            <a:pPr algn="just"/>
            <a:r>
              <a:rPr lang="en-US" sz="1200" dirty="0"/>
              <a:t>Photo by </a:t>
            </a:r>
            <a:r>
              <a:rPr lang="en-US" sz="1200" dirty="0">
                <a:hlinkClick r:id="rId3"/>
              </a:rPr>
              <a:t>Susan Yin</a:t>
            </a:r>
            <a:r>
              <a:rPr lang="en-US" sz="1200" dirty="0"/>
              <a:t> on </a:t>
            </a:r>
            <a:r>
              <a:rPr lang="en-US" sz="1200" dirty="0" err="1">
                <a:hlinkClick r:id="rId4"/>
              </a:rPr>
              <a:t>Unsplash</a:t>
            </a:r>
            <a:endParaRPr lang="es-PA" sz="1200" dirty="0"/>
          </a:p>
        </p:txBody>
      </p:sp>
      <p:pic>
        <p:nvPicPr>
          <p:cNvPr id="10" name="Picture 2">
            <a:extLst>
              <a:ext uri="{FF2B5EF4-FFF2-40B4-BE49-F238E27FC236}">
                <a16:creationId xmlns:a16="http://schemas.microsoft.com/office/drawing/2014/main" id="{F74820A3-746F-4902-9C8F-3A425BB97B4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16920" y="2529809"/>
            <a:ext cx="2355617" cy="157201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C93E568B-D3ED-47F5-8FAF-7E33F1E53FA5}"/>
              </a:ext>
            </a:extLst>
          </p:cNvPr>
          <p:cNvPicPr>
            <a:picLocks noChangeAspect="1"/>
          </p:cNvPicPr>
          <p:nvPr/>
        </p:nvPicPr>
        <p:blipFill rotWithShape="1">
          <a:blip r:embed="rId6"/>
          <a:srcRect l="15437" t="33607" r="18155" b="8739"/>
          <a:stretch/>
        </p:blipFill>
        <p:spPr>
          <a:xfrm>
            <a:off x="4520550" y="1970843"/>
            <a:ext cx="7671449" cy="3746376"/>
          </a:xfrm>
          <a:prstGeom prst="rect">
            <a:avLst/>
          </a:prstGeom>
        </p:spPr>
      </p:pic>
    </p:spTree>
    <p:extLst>
      <p:ext uri="{BB962C8B-B14F-4D97-AF65-F5344CB8AC3E}">
        <p14:creationId xmlns:p14="http://schemas.microsoft.com/office/powerpoint/2010/main" val="2813922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fontScale="90000"/>
          </a:bodyPr>
          <a:lstStyle/>
          <a:p>
            <a:r>
              <a:rPr lang="es-PA" b="1" dirty="0">
                <a:solidFill>
                  <a:srgbClr val="33006F"/>
                </a:solidFill>
              </a:rPr>
              <a:t>Tema 2: </a:t>
            </a:r>
            <a:r>
              <a:rPr lang="es-ES" b="1" dirty="0">
                <a:solidFill>
                  <a:srgbClr val="33006F"/>
                </a:solidFill>
              </a:rPr>
              <a:t>Elementos de la estructura de un artículo científico estándar</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PA" dirty="0"/>
              <a:t>Estructura de un artículo: Referencias </a:t>
            </a:r>
          </a:p>
        </p:txBody>
      </p:sp>
      <p:sp>
        <p:nvSpPr>
          <p:cNvPr id="9" name="CuadroTexto 8">
            <a:extLst>
              <a:ext uri="{FF2B5EF4-FFF2-40B4-BE49-F238E27FC236}">
                <a16:creationId xmlns:a16="http://schemas.microsoft.com/office/drawing/2014/main" id="{1E6EE8A3-6590-485C-BA7E-B580CEB3B589}"/>
              </a:ext>
            </a:extLst>
          </p:cNvPr>
          <p:cNvSpPr txBox="1"/>
          <p:nvPr/>
        </p:nvSpPr>
        <p:spPr>
          <a:xfrm>
            <a:off x="990601" y="4328191"/>
            <a:ext cx="2381936" cy="276999"/>
          </a:xfrm>
          <a:prstGeom prst="rect">
            <a:avLst/>
          </a:prstGeom>
          <a:noFill/>
        </p:spPr>
        <p:txBody>
          <a:bodyPr wrap="square" rtlCol="0">
            <a:spAutoFit/>
          </a:bodyPr>
          <a:lstStyle/>
          <a:p>
            <a:pPr algn="just"/>
            <a:r>
              <a:rPr lang="en-US" sz="1200" dirty="0"/>
              <a:t>Photo by </a:t>
            </a:r>
            <a:r>
              <a:rPr lang="en-US" sz="1200" dirty="0">
                <a:hlinkClick r:id="rId3"/>
              </a:rPr>
              <a:t>Susan Yin</a:t>
            </a:r>
            <a:r>
              <a:rPr lang="en-US" sz="1200" dirty="0"/>
              <a:t> on </a:t>
            </a:r>
            <a:r>
              <a:rPr lang="en-US" sz="1200" dirty="0" err="1">
                <a:hlinkClick r:id="rId4"/>
              </a:rPr>
              <a:t>Unsplash</a:t>
            </a:r>
            <a:endParaRPr lang="es-PA" sz="1200" dirty="0"/>
          </a:p>
        </p:txBody>
      </p:sp>
      <p:pic>
        <p:nvPicPr>
          <p:cNvPr id="10" name="Picture 2">
            <a:extLst>
              <a:ext uri="{FF2B5EF4-FFF2-40B4-BE49-F238E27FC236}">
                <a16:creationId xmlns:a16="http://schemas.microsoft.com/office/drawing/2014/main" id="{F74820A3-746F-4902-9C8F-3A425BB97B4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16920" y="2529809"/>
            <a:ext cx="2355617" cy="157201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F1A18A79-10A6-42BF-88F7-29DAD6B1345F}"/>
              </a:ext>
            </a:extLst>
          </p:cNvPr>
          <p:cNvPicPr>
            <a:picLocks noChangeAspect="1"/>
          </p:cNvPicPr>
          <p:nvPr/>
        </p:nvPicPr>
        <p:blipFill rotWithShape="1">
          <a:blip r:embed="rId6"/>
          <a:srcRect l="15728" t="32621" r="14733" b="9256"/>
          <a:stretch/>
        </p:blipFill>
        <p:spPr>
          <a:xfrm>
            <a:off x="4280297" y="1997477"/>
            <a:ext cx="7911703" cy="3719744"/>
          </a:xfrm>
          <a:prstGeom prst="rect">
            <a:avLst/>
          </a:prstGeom>
        </p:spPr>
      </p:pic>
    </p:spTree>
    <p:extLst>
      <p:ext uri="{BB962C8B-B14F-4D97-AF65-F5344CB8AC3E}">
        <p14:creationId xmlns:p14="http://schemas.microsoft.com/office/powerpoint/2010/main" val="2599520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51265" y="983164"/>
            <a:ext cx="10515600" cy="975995"/>
          </a:xfrm>
        </p:spPr>
        <p:txBody>
          <a:bodyPr>
            <a:normAutofit/>
          </a:bodyPr>
          <a:lstStyle/>
          <a:p>
            <a:r>
              <a:rPr lang="es-PA" b="1" dirty="0">
                <a:solidFill>
                  <a:schemeClr val="bg1"/>
                </a:solidFill>
              </a:rPr>
              <a:t>Consultas o dudas del tema 2</a:t>
            </a:r>
          </a:p>
        </p:txBody>
      </p:sp>
    </p:spTree>
    <p:extLst>
      <p:ext uri="{BB962C8B-B14F-4D97-AF65-F5344CB8AC3E}">
        <p14:creationId xmlns:p14="http://schemas.microsoft.com/office/powerpoint/2010/main" val="3937852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fontScale="90000"/>
          </a:bodyPr>
          <a:lstStyle/>
          <a:p>
            <a:r>
              <a:rPr lang="es-PA" b="1" dirty="0">
                <a:solidFill>
                  <a:srgbClr val="33006F"/>
                </a:solidFill>
              </a:rPr>
              <a:t>Tema 3: </a:t>
            </a:r>
            <a:r>
              <a:rPr lang="es-ES" b="1" dirty="0">
                <a:solidFill>
                  <a:srgbClr val="33006F"/>
                </a:solidFill>
              </a:rPr>
              <a:t>Elementos principales en la composición y la redacción de un articulo científico</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5" name="CuadroTexto 4"/>
          <p:cNvSpPr txBox="1"/>
          <p:nvPr/>
        </p:nvSpPr>
        <p:spPr>
          <a:xfrm>
            <a:off x="3910613" y="2255214"/>
            <a:ext cx="7519387" cy="2677656"/>
          </a:xfrm>
          <a:prstGeom prst="rect">
            <a:avLst/>
          </a:prstGeom>
          <a:noFill/>
        </p:spPr>
        <p:txBody>
          <a:bodyPr wrap="square" rtlCol="0">
            <a:spAutoFit/>
          </a:bodyPr>
          <a:lstStyle/>
          <a:p>
            <a:pPr algn="just"/>
            <a:r>
              <a:rPr lang="es-ES" sz="2400" dirty="0"/>
              <a:t>Es necesario poner atención en la redacción a la construcción de párrafos que deben ser unidades de ideas y no de extensión. Se deben vincular párrafos para obtener una línea coherente de argumentos. También en la redacción se deben evitar descripciones poco concisas, exceso de retórica en la escritura, pero sobre todo el proclamar conclusiones no fundamentadas. </a:t>
            </a:r>
            <a:endParaRPr lang="es-PA" sz="2400" dirty="0"/>
          </a:p>
        </p:txBody>
      </p:sp>
      <p:pic>
        <p:nvPicPr>
          <p:cNvPr id="6" name="Imagen 5">
            <a:extLst>
              <a:ext uri="{FF2B5EF4-FFF2-40B4-BE49-F238E27FC236}">
                <a16:creationId xmlns:a16="http://schemas.microsoft.com/office/drawing/2014/main" id="{8CB7BABE-8AE7-4E4D-848A-A79F45AC5B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940" y="2052193"/>
            <a:ext cx="2398249" cy="2753614"/>
          </a:xfrm>
          <a:prstGeom prst="rect">
            <a:avLst/>
          </a:prstGeom>
        </p:spPr>
      </p:pic>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PA" dirty="0"/>
              <a:t>Concepto</a:t>
            </a:r>
          </a:p>
        </p:txBody>
      </p:sp>
      <p:sp>
        <p:nvSpPr>
          <p:cNvPr id="8" name="CuadroTexto 7">
            <a:extLst>
              <a:ext uri="{FF2B5EF4-FFF2-40B4-BE49-F238E27FC236}">
                <a16:creationId xmlns:a16="http://schemas.microsoft.com/office/drawing/2014/main" id="{076888D4-2114-45E8-B706-FD9F1E010613}"/>
              </a:ext>
            </a:extLst>
          </p:cNvPr>
          <p:cNvSpPr txBox="1"/>
          <p:nvPr/>
        </p:nvSpPr>
        <p:spPr>
          <a:xfrm>
            <a:off x="1077884" y="4947629"/>
            <a:ext cx="2641860" cy="276999"/>
          </a:xfrm>
          <a:prstGeom prst="rect">
            <a:avLst/>
          </a:prstGeom>
          <a:noFill/>
        </p:spPr>
        <p:txBody>
          <a:bodyPr wrap="square" rtlCol="0">
            <a:spAutoFit/>
          </a:bodyPr>
          <a:lstStyle/>
          <a:p>
            <a:pPr algn="just"/>
            <a:r>
              <a:rPr lang="en-US" sz="1200" dirty="0"/>
              <a:t>Photo by </a:t>
            </a:r>
            <a:r>
              <a:rPr lang="en-US" sz="1200" dirty="0">
                <a:hlinkClick r:id="rId4"/>
              </a:rPr>
              <a:t>Hannah Olinger</a:t>
            </a:r>
            <a:r>
              <a:rPr lang="en-US" sz="1200" dirty="0"/>
              <a:t> on </a:t>
            </a:r>
            <a:r>
              <a:rPr lang="en-US" sz="1200" dirty="0" err="1">
                <a:hlinkClick r:id="rId5"/>
              </a:rPr>
              <a:t>Unsplash</a:t>
            </a:r>
            <a:endParaRPr lang="es-PA" sz="1200" dirty="0"/>
          </a:p>
        </p:txBody>
      </p:sp>
    </p:spTree>
    <p:extLst>
      <p:ext uri="{BB962C8B-B14F-4D97-AF65-F5344CB8AC3E}">
        <p14:creationId xmlns:p14="http://schemas.microsoft.com/office/powerpoint/2010/main" val="2282496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8" name="Picture 4" descr="http://revistas.utp.ac.pa/public/journals/3/journalThumbnail_es_ES.jpg">
            <a:extLst>
              <a:ext uri="{FF2B5EF4-FFF2-40B4-BE49-F238E27FC236}">
                <a16:creationId xmlns:a16="http://schemas.microsoft.com/office/drawing/2014/main" id="{17B07F58-D50B-42BC-AF2E-4BBFF5ED7E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6709" y="2064049"/>
            <a:ext cx="1250803" cy="1626045"/>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38200" y="352849"/>
            <a:ext cx="10515600" cy="975995"/>
          </a:xfrm>
        </p:spPr>
        <p:txBody>
          <a:bodyPr>
            <a:normAutofit/>
          </a:bodyPr>
          <a:lstStyle/>
          <a:p>
            <a:r>
              <a:rPr lang="es-PA" b="1" dirty="0">
                <a:solidFill>
                  <a:srgbClr val="33006F"/>
                </a:solidFill>
              </a:rPr>
              <a:t>Tema 1: Introducción</a:t>
            </a:r>
          </a:p>
        </p:txBody>
      </p:sp>
      <p:sp>
        <p:nvSpPr>
          <p:cNvPr id="6"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ES" dirty="0"/>
              <a:t>¿Cuál es la </a:t>
            </a:r>
            <a:r>
              <a:rPr lang="es-PA" dirty="0"/>
              <a:t>importancia de publicar artículos científicos?</a:t>
            </a:r>
          </a:p>
        </p:txBody>
      </p:sp>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0745" y="2604928"/>
            <a:ext cx="1761146" cy="1626045"/>
          </a:xfrm>
          <a:prstGeom prst="rect">
            <a:avLst/>
          </a:prstGeom>
          <a:ln w="38100">
            <a:solidFill>
              <a:schemeClr val="accent1"/>
            </a:solidFill>
          </a:ln>
        </p:spPr>
      </p:pic>
      <p:pic>
        <p:nvPicPr>
          <p:cNvPr id="9" name="Imagen 8">
            <a:extLst>
              <a:ext uri="{FF2B5EF4-FFF2-40B4-BE49-F238E27FC236}">
                <a16:creationId xmlns:a16="http://schemas.microsoft.com/office/drawing/2014/main" id="{ABDEC469-8F3B-4273-980D-54597561960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878"/>
          <a:stretch/>
        </p:blipFill>
        <p:spPr>
          <a:xfrm>
            <a:off x="926843" y="2832284"/>
            <a:ext cx="1450037" cy="1683044"/>
          </a:xfrm>
          <a:prstGeom prst="rect">
            <a:avLst/>
          </a:prstGeom>
          <a:ln w="38100">
            <a:solidFill>
              <a:schemeClr val="accent1"/>
            </a:solidFill>
          </a:ln>
        </p:spPr>
      </p:pic>
      <p:pic>
        <p:nvPicPr>
          <p:cNvPr id="1030" name="Picture 6" descr="http://revistas.utp.ac.pa/public/journals/5/journalThumbnail_es_ES.jpg">
            <a:extLst>
              <a:ext uri="{FF2B5EF4-FFF2-40B4-BE49-F238E27FC236}">
                <a16:creationId xmlns:a16="http://schemas.microsoft.com/office/drawing/2014/main" id="{5F6F98FF-DE57-4A5E-9762-101B0A3323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6717" y="2362535"/>
            <a:ext cx="1270288" cy="1649359"/>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25" name="CuadroTexto 24">
            <a:extLst>
              <a:ext uri="{FF2B5EF4-FFF2-40B4-BE49-F238E27FC236}">
                <a16:creationId xmlns:a16="http://schemas.microsoft.com/office/drawing/2014/main" id="{268AAB0F-8EAA-49C2-8DC7-21529E1D2F1E}"/>
              </a:ext>
            </a:extLst>
          </p:cNvPr>
          <p:cNvSpPr txBox="1"/>
          <p:nvPr/>
        </p:nvSpPr>
        <p:spPr>
          <a:xfrm>
            <a:off x="745724" y="4578612"/>
            <a:ext cx="11446276" cy="1169551"/>
          </a:xfrm>
          <a:prstGeom prst="rect">
            <a:avLst/>
          </a:prstGeom>
          <a:noFill/>
        </p:spPr>
        <p:txBody>
          <a:bodyPr wrap="square" rtlCol="0">
            <a:spAutoFit/>
          </a:bodyPr>
          <a:lstStyle/>
          <a:p>
            <a:pPr algn="just"/>
            <a:r>
              <a:rPr lang="es-ES" sz="2000" dirty="0"/>
              <a:t>“La publicación constituye, el producto final de un proyecto de investigación y la revista científica</a:t>
            </a:r>
          </a:p>
          <a:p>
            <a:pPr algn="just"/>
            <a:r>
              <a:rPr lang="es-ES" sz="2000" dirty="0"/>
              <a:t> el instrumento empleado para la transferencia del conocimiento a la comunidad científica.”</a:t>
            </a:r>
          </a:p>
          <a:p>
            <a:pPr algn="just"/>
            <a:endParaRPr lang="es-ES" dirty="0"/>
          </a:p>
          <a:p>
            <a:pPr algn="just"/>
            <a:r>
              <a:rPr lang="es-ES" sz="1200" dirty="0"/>
              <a:t>R. F. </a:t>
            </a:r>
            <a:r>
              <a:rPr lang="es-ES" sz="1200" dirty="0" err="1"/>
              <a:t>Lisart</a:t>
            </a:r>
            <a:r>
              <a:rPr lang="es-ES" sz="1200" dirty="0"/>
              <a:t>, “y publicar un artículo científico y publicar un artículo científico.”</a:t>
            </a:r>
          </a:p>
        </p:txBody>
      </p:sp>
      <p:sp>
        <p:nvSpPr>
          <p:cNvPr id="27" name="CuadroTexto 26">
            <a:extLst>
              <a:ext uri="{FF2B5EF4-FFF2-40B4-BE49-F238E27FC236}">
                <a16:creationId xmlns:a16="http://schemas.microsoft.com/office/drawing/2014/main" id="{1A3702E3-F87F-4575-B760-A641B341C021}"/>
              </a:ext>
            </a:extLst>
          </p:cNvPr>
          <p:cNvSpPr txBox="1"/>
          <p:nvPr/>
        </p:nvSpPr>
        <p:spPr>
          <a:xfrm>
            <a:off x="884996" y="2407738"/>
            <a:ext cx="1573830" cy="400110"/>
          </a:xfrm>
          <a:prstGeom prst="rect">
            <a:avLst/>
          </a:prstGeom>
          <a:noFill/>
        </p:spPr>
        <p:txBody>
          <a:bodyPr wrap="square" rtlCol="0">
            <a:spAutoFit/>
          </a:bodyPr>
          <a:lstStyle/>
          <a:p>
            <a:pPr algn="just"/>
            <a:r>
              <a:rPr lang="es-PA" sz="1000" dirty="0">
                <a:hlinkClick r:id="rId7"/>
              </a:rPr>
              <a:t>https://doi.org/10.1371/journal.pbio.1001779.g001</a:t>
            </a:r>
            <a:endParaRPr lang="es-PA" sz="1000" dirty="0"/>
          </a:p>
        </p:txBody>
      </p:sp>
      <p:pic>
        <p:nvPicPr>
          <p:cNvPr id="1026" name="Picture 2" descr="http://revistas.utp.ac.pa/public/journals/4/journalThumbnail_es_ES.jpg">
            <a:extLst>
              <a:ext uri="{FF2B5EF4-FFF2-40B4-BE49-F238E27FC236}">
                <a16:creationId xmlns:a16="http://schemas.microsoft.com/office/drawing/2014/main" id="{66F07CAE-4819-4520-91C3-B214C241F26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29740" y="2712898"/>
            <a:ext cx="1310155" cy="1649359"/>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38" name="Rectángulo 37">
            <a:extLst>
              <a:ext uri="{FF2B5EF4-FFF2-40B4-BE49-F238E27FC236}">
                <a16:creationId xmlns:a16="http://schemas.microsoft.com/office/drawing/2014/main" id="{7FCDE2DE-F123-4226-8FE5-FAB6B249A5B2}"/>
              </a:ext>
            </a:extLst>
          </p:cNvPr>
          <p:cNvSpPr/>
          <p:nvPr/>
        </p:nvSpPr>
        <p:spPr>
          <a:xfrm>
            <a:off x="2646115" y="3596135"/>
            <a:ext cx="535723" cy="923330"/>
          </a:xfrm>
          <a:prstGeom prst="rect">
            <a:avLst/>
          </a:prstGeom>
          <a:noFill/>
        </p:spPr>
        <p:txBody>
          <a:bodyPr wrap="none" lIns="91440" tIns="45720" rIns="91440" bIns="45720">
            <a:spAutoFit/>
          </a:bodyPr>
          <a:lstStyle/>
          <a:p>
            <a:pPr algn="ctr"/>
            <a:r>
              <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a:t>
            </a:r>
          </a:p>
        </p:txBody>
      </p:sp>
      <p:sp>
        <p:nvSpPr>
          <p:cNvPr id="43" name="Rectángulo 42">
            <a:extLst>
              <a:ext uri="{FF2B5EF4-FFF2-40B4-BE49-F238E27FC236}">
                <a16:creationId xmlns:a16="http://schemas.microsoft.com/office/drawing/2014/main" id="{372F181D-EFF0-4C54-A2B0-E283B12C93DD}"/>
              </a:ext>
            </a:extLst>
          </p:cNvPr>
          <p:cNvSpPr/>
          <p:nvPr/>
        </p:nvSpPr>
        <p:spPr>
          <a:xfrm>
            <a:off x="5525321" y="3193293"/>
            <a:ext cx="535724" cy="923330"/>
          </a:xfrm>
          <a:prstGeom prst="rect">
            <a:avLst/>
          </a:prstGeom>
          <a:noFill/>
        </p:spPr>
        <p:txBody>
          <a:bodyPr wrap="none" lIns="91440" tIns="45720" rIns="91440" bIns="45720">
            <a:spAutoFit/>
          </a:bodyPr>
          <a:lstStyle/>
          <a:p>
            <a:pPr algn="ctr"/>
            <a:r>
              <a:rPr lang="es-E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cxnSp>
        <p:nvCxnSpPr>
          <p:cNvPr id="50" name="Conector: angular 49">
            <a:extLst>
              <a:ext uri="{FF2B5EF4-FFF2-40B4-BE49-F238E27FC236}">
                <a16:creationId xmlns:a16="http://schemas.microsoft.com/office/drawing/2014/main" id="{7474DC06-1BB2-4EFA-9E06-34D00108039F}"/>
              </a:ext>
            </a:extLst>
          </p:cNvPr>
          <p:cNvCxnSpPr>
            <a:cxnSpLocks/>
            <a:stCxn id="9" idx="3"/>
          </p:cNvCxnSpPr>
          <p:nvPr/>
        </p:nvCxnSpPr>
        <p:spPr>
          <a:xfrm flipV="1">
            <a:off x="2376880" y="3281267"/>
            <a:ext cx="1078201" cy="392539"/>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ector: angular 61">
            <a:extLst>
              <a:ext uri="{FF2B5EF4-FFF2-40B4-BE49-F238E27FC236}">
                <a16:creationId xmlns:a16="http://schemas.microsoft.com/office/drawing/2014/main" id="{C8BC9FA7-47DF-4C97-AADB-A0C3F345C167}"/>
              </a:ext>
            </a:extLst>
          </p:cNvPr>
          <p:cNvCxnSpPr>
            <a:cxnSpLocks/>
          </p:cNvCxnSpPr>
          <p:nvPr/>
        </p:nvCxnSpPr>
        <p:spPr>
          <a:xfrm flipV="1">
            <a:off x="5251888" y="2877071"/>
            <a:ext cx="1078201" cy="392539"/>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034" name="Picture 10" descr="man sight on white microscope">
            <a:extLst>
              <a:ext uri="{FF2B5EF4-FFF2-40B4-BE49-F238E27FC236}">
                <a16:creationId xmlns:a16="http://schemas.microsoft.com/office/drawing/2014/main" id="{51CA55D6-34BF-4165-9F71-ABF5F21E22B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85485" y="1777525"/>
            <a:ext cx="1835813" cy="1224487"/>
          </a:xfrm>
          <a:prstGeom prst="rect">
            <a:avLst/>
          </a:prstGeom>
          <a:noFill/>
          <a:extLst>
            <a:ext uri="{909E8E84-426E-40DD-AFC4-6F175D3DCCD1}">
              <a14:hiddenFill xmlns:a14="http://schemas.microsoft.com/office/drawing/2010/main">
                <a:solidFill>
                  <a:srgbClr val="FFFFFF"/>
                </a:solidFill>
              </a14:hiddenFill>
            </a:ext>
          </a:extLst>
        </p:spPr>
      </p:pic>
      <p:cxnSp>
        <p:nvCxnSpPr>
          <p:cNvPr id="65" name="Conector: angular 64">
            <a:extLst>
              <a:ext uri="{FF2B5EF4-FFF2-40B4-BE49-F238E27FC236}">
                <a16:creationId xmlns:a16="http://schemas.microsoft.com/office/drawing/2014/main" id="{F135386C-8079-4FCF-AB5D-8B74671704E9}"/>
              </a:ext>
            </a:extLst>
          </p:cNvPr>
          <p:cNvCxnSpPr>
            <a:cxnSpLocks/>
          </p:cNvCxnSpPr>
          <p:nvPr/>
        </p:nvCxnSpPr>
        <p:spPr>
          <a:xfrm flipV="1">
            <a:off x="8683999" y="2516628"/>
            <a:ext cx="1078201" cy="392539"/>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6" name="Rectángulo 65">
            <a:extLst>
              <a:ext uri="{FF2B5EF4-FFF2-40B4-BE49-F238E27FC236}">
                <a16:creationId xmlns:a16="http://schemas.microsoft.com/office/drawing/2014/main" id="{127D1502-59D3-49AA-8B10-7129B4C70FA6}"/>
              </a:ext>
            </a:extLst>
          </p:cNvPr>
          <p:cNvSpPr/>
          <p:nvPr/>
        </p:nvSpPr>
        <p:spPr>
          <a:xfrm>
            <a:off x="8926140" y="2795081"/>
            <a:ext cx="535724" cy="923330"/>
          </a:xfrm>
          <a:prstGeom prst="rect">
            <a:avLst/>
          </a:prstGeom>
          <a:noFill/>
        </p:spPr>
        <p:txBody>
          <a:bodyPr wrap="none" lIns="91440" tIns="45720" rIns="91440" bIns="45720">
            <a:spAutoFit/>
          </a:bodyPr>
          <a:lstStyle/>
          <a:p>
            <a:pPr algn="ctr"/>
            <a:r>
              <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3</a:t>
            </a:r>
          </a:p>
        </p:txBody>
      </p:sp>
      <p:sp>
        <p:nvSpPr>
          <p:cNvPr id="67" name="CuadroTexto 66">
            <a:extLst>
              <a:ext uri="{FF2B5EF4-FFF2-40B4-BE49-F238E27FC236}">
                <a16:creationId xmlns:a16="http://schemas.microsoft.com/office/drawing/2014/main" id="{61070D09-35F9-4E5E-947E-25B64365832D}"/>
              </a:ext>
            </a:extLst>
          </p:cNvPr>
          <p:cNvSpPr txBox="1"/>
          <p:nvPr/>
        </p:nvSpPr>
        <p:spPr>
          <a:xfrm>
            <a:off x="9860140" y="3097814"/>
            <a:ext cx="1829324" cy="461665"/>
          </a:xfrm>
          <a:prstGeom prst="rect">
            <a:avLst/>
          </a:prstGeom>
          <a:noFill/>
        </p:spPr>
        <p:txBody>
          <a:bodyPr wrap="square" rtlCol="0">
            <a:spAutoFit/>
          </a:bodyPr>
          <a:lstStyle/>
          <a:p>
            <a:pPr algn="just"/>
            <a:r>
              <a:rPr lang="en-US" sz="1200" dirty="0"/>
              <a:t>Photo by </a:t>
            </a:r>
            <a:r>
              <a:rPr lang="en-US" sz="1200" dirty="0">
                <a:hlinkClick r:id="rId10"/>
              </a:rPr>
              <a:t>Lucas </a:t>
            </a:r>
            <a:r>
              <a:rPr lang="en-US" sz="1200" dirty="0" err="1">
                <a:hlinkClick r:id="rId10"/>
              </a:rPr>
              <a:t>Vasques</a:t>
            </a:r>
            <a:r>
              <a:rPr lang="en-US" sz="1200" dirty="0"/>
              <a:t> </a:t>
            </a:r>
          </a:p>
          <a:p>
            <a:pPr algn="just"/>
            <a:r>
              <a:rPr lang="en-US" sz="1200" dirty="0"/>
              <a:t>on </a:t>
            </a:r>
            <a:r>
              <a:rPr lang="en-US" sz="1200" dirty="0" err="1">
                <a:hlinkClick r:id="rId11"/>
              </a:rPr>
              <a:t>Unsplash</a:t>
            </a:r>
            <a:endParaRPr lang="es-PA" sz="1200" dirty="0"/>
          </a:p>
        </p:txBody>
      </p:sp>
    </p:spTree>
    <p:extLst>
      <p:ext uri="{BB962C8B-B14F-4D97-AF65-F5344CB8AC3E}">
        <p14:creationId xmlns:p14="http://schemas.microsoft.com/office/powerpoint/2010/main" val="3504276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fontScale="90000"/>
          </a:bodyPr>
          <a:lstStyle/>
          <a:p>
            <a:r>
              <a:rPr lang="es-PA" b="1" dirty="0">
                <a:solidFill>
                  <a:srgbClr val="33006F"/>
                </a:solidFill>
              </a:rPr>
              <a:t>Tema 3: </a:t>
            </a:r>
            <a:r>
              <a:rPr lang="es-ES" b="1" dirty="0">
                <a:solidFill>
                  <a:srgbClr val="33006F"/>
                </a:solidFill>
              </a:rPr>
              <a:t>Elementos principales en la composición y la redacción de un articulo científico</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PA" dirty="0"/>
              <a:t>Caso práctico</a:t>
            </a:r>
          </a:p>
        </p:txBody>
      </p:sp>
      <p:pic>
        <p:nvPicPr>
          <p:cNvPr id="3" name="Imagen 2">
            <a:extLst>
              <a:ext uri="{FF2B5EF4-FFF2-40B4-BE49-F238E27FC236}">
                <a16:creationId xmlns:a16="http://schemas.microsoft.com/office/drawing/2014/main" id="{B1285C2E-F3F0-47DF-B0A6-F32286ABD655}"/>
              </a:ext>
            </a:extLst>
          </p:cNvPr>
          <p:cNvPicPr>
            <a:picLocks noChangeAspect="1"/>
          </p:cNvPicPr>
          <p:nvPr/>
        </p:nvPicPr>
        <p:blipFill rotWithShape="1">
          <a:blip r:embed="rId3"/>
          <a:srcRect l="35665" t="21599" r="35053" b="7659"/>
          <a:stretch/>
        </p:blipFill>
        <p:spPr>
          <a:xfrm>
            <a:off x="7152670" y="1888766"/>
            <a:ext cx="2673047" cy="3632491"/>
          </a:xfrm>
          <a:prstGeom prst="rect">
            <a:avLst/>
          </a:prstGeom>
          <a:ln>
            <a:solidFill>
              <a:schemeClr val="tx1"/>
            </a:solidFill>
          </a:ln>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1995731"/>
            <a:ext cx="3418562" cy="3418562"/>
          </a:xfrm>
          <a:prstGeom prst="rect">
            <a:avLst/>
          </a:prstGeom>
        </p:spPr>
      </p:pic>
    </p:spTree>
    <p:extLst>
      <p:ext uri="{BB962C8B-B14F-4D97-AF65-F5344CB8AC3E}">
        <p14:creationId xmlns:p14="http://schemas.microsoft.com/office/powerpoint/2010/main" val="31030464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51265" y="983164"/>
            <a:ext cx="10515600" cy="975995"/>
          </a:xfrm>
        </p:spPr>
        <p:txBody>
          <a:bodyPr>
            <a:normAutofit/>
          </a:bodyPr>
          <a:lstStyle/>
          <a:p>
            <a:r>
              <a:rPr lang="es-PA" b="1" dirty="0">
                <a:solidFill>
                  <a:schemeClr val="bg1"/>
                </a:solidFill>
              </a:rPr>
              <a:t>Consultas o dudas del tema 3</a:t>
            </a:r>
          </a:p>
        </p:txBody>
      </p:sp>
    </p:spTree>
    <p:extLst>
      <p:ext uri="{BB962C8B-B14F-4D97-AF65-F5344CB8AC3E}">
        <p14:creationId xmlns:p14="http://schemas.microsoft.com/office/powerpoint/2010/main" val="33132599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fontScale="90000"/>
          </a:bodyPr>
          <a:lstStyle/>
          <a:p>
            <a:r>
              <a:rPr lang="es-ES" b="1" dirty="0">
                <a:solidFill>
                  <a:srgbClr val="33006F"/>
                </a:solidFill>
              </a:rPr>
              <a:t>Tema 4: Búsqueda, organización y uso en la revisión de la literatura </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PA" dirty="0"/>
              <a:t>Artículos orientados a …</a:t>
            </a:r>
          </a:p>
        </p:txBody>
      </p:sp>
      <p:sp>
        <p:nvSpPr>
          <p:cNvPr id="9" name="CuadroTexto 8">
            <a:extLst>
              <a:ext uri="{FF2B5EF4-FFF2-40B4-BE49-F238E27FC236}">
                <a16:creationId xmlns:a16="http://schemas.microsoft.com/office/drawing/2014/main" id="{9FD4CCF9-2CA7-4098-B990-4AA338AE0EE2}"/>
              </a:ext>
            </a:extLst>
          </p:cNvPr>
          <p:cNvSpPr txBox="1"/>
          <p:nvPr/>
        </p:nvSpPr>
        <p:spPr>
          <a:xfrm>
            <a:off x="1221420" y="4150260"/>
            <a:ext cx="2381936" cy="276999"/>
          </a:xfrm>
          <a:prstGeom prst="rect">
            <a:avLst/>
          </a:prstGeom>
          <a:noFill/>
        </p:spPr>
        <p:txBody>
          <a:bodyPr wrap="square" rtlCol="0">
            <a:spAutoFit/>
          </a:bodyPr>
          <a:lstStyle/>
          <a:p>
            <a:pPr algn="just"/>
            <a:r>
              <a:rPr lang="en-US" sz="1200" dirty="0"/>
              <a:t>Photo by </a:t>
            </a:r>
            <a:r>
              <a:rPr lang="en-US" sz="1200" dirty="0">
                <a:hlinkClick r:id="rId3"/>
              </a:rPr>
              <a:t>Susan Yin</a:t>
            </a:r>
            <a:r>
              <a:rPr lang="en-US" sz="1200" dirty="0"/>
              <a:t> on </a:t>
            </a:r>
            <a:r>
              <a:rPr lang="en-US" sz="1200" dirty="0" err="1">
                <a:hlinkClick r:id="rId4"/>
              </a:rPr>
              <a:t>Unsplash</a:t>
            </a:r>
            <a:endParaRPr lang="es-PA" sz="1200" dirty="0"/>
          </a:p>
        </p:txBody>
      </p:sp>
      <p:pic>
        <p:nvPicPr>
          <p:cNvPr id="10" name="Picture 2">
            <a:extLst>
              <a:ext uri="{FF2B5EF4-FFF2-40B4-BE49-F238E27FC236}">
                <a16:creationId xmlns:a16="http://schemas.microsoft.com/office/drawing/2014/main" id="{0C75A2E1-AD43-4C2A-BFD5-D9FE7FAD3C5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105697" y="2323363"/>
            <a:ext cx="2355617" cy="157201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AAB6727C-B4D6-4B41-B9D9-5D4E7C43B3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4708" y="812770"/>
            <a:ext cx="6216589" cy="4662442"/>
          </a:xfrm>
          <a:prstGeom prst="rect">
            <a:avLst/>
          </a:prstGeom>
        </p:spPr>
      </p:pic>
      <p:sp>
        <p:nvSpPr>
          <p:cNvPr id="11" name="CuadroTexto 10">
            <a:extLst>
              <a:ext uri="{FF2B5EF4-FFF2-40B4-BE49-F238E27FC236}">
                <a16:creationId xmlns:a16="http://schemas.microsoft.com/office/drawing/2014/main" id="{7B2591DE-69FD-4EAB-A17B-949E1F185282}"/>
              </a:ext>
            </a:extLst>
          </p:cNvPr>
          <p:cNvSpPr txBox="1"/>
          <p:nvPr/>
        </p:nvSpPr>
        <p:spPr>
          <a:xfrm>
            <a:off x="5693299" y="5276299"/>
            <a:ext cx="5382087" cy="461665"/>
          </a:xfrm>
          <a:prstGeom prst="rect">
            <a:avLst/>
          </a:prstGeom>
          <a:noFill/>
        </p:spPr>
        <p:txBody>
          <a:bodyPr wrap="square" rtlCol="0">
            <a:spAutoFit/>
          </a:bodyPr>
          <a:lstStyle/>
          <a:p>
            <a:pPr algn="just"/>
            <a:r>
              <a:rPr lang="es-ES" sz="1200" dirty="0"/>
              <a:t>Instituto de Ciencias sostenible provienen del taller de escritura de artículos científicos financiado por SENACYT en Julio y Noviembre 2016</a:t>
            </a:r>
            <a:endParaRPr lang="es-PA" sz="1200" dirty="0"/>
          </a:p>
        </p:txBody>
      </p:sp>
    </p:spTree>
    <p:extLst>
      <p:ext uri="{BB962C8B-B14F-4D97-AF65-F5344CB8AC3E}">
        <p14:creationId xmlns:p14="http://schemas.microsoft.com/office/powerpoint/2010/main" val="3424574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fontScale="90000"/>
          </a:bodyPr>
          <a:lstStyle/>
          <a:p>
            <a:r>
              <a:rPr lang="es-ES" b="1" dirty="0">
                <a:solidFill>
                  <a:srgbClr val="33006F"/>
                </a:solidFill>
              </a:rPr>
              <a:t>Tema 4: Búsqueda, organización y uso en la revisión de la literatura </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PA" dirty="0"/>
              <a:t>Artículos orientados a …</a:t>
            </a:r>
          </a:p>
        </p:txBody>
      </p:sp>
      <p:sp>
        <p:nvSpPr>
          <p:cNvPr id="9" name="CuadroTexto 8">
            <a:extLst>
              <a:ext uri="{FF2B5EF4-FFF2-40B4-BE49-F238E27FC236}">
                <a16:creationId xmlns:a16="http://schemas.microsoft.com/office/drawing/2014/main" id="{9FD4CCF9-2CA7-4098-B990-4AA338AE0EE2}"/>
              </a:ext>
            </a:extLst>
          </p:cNvPr>
          <p:cNvSpPr txBox="1"/>
          <p:nvPr/>
        </p:nvSpPr>
        <p:spPr>
          <a:xfrm>
            <a:off x="1221420" y="4150260"/>
            <a:ext cx="2381936" cy="276999"/>
          </a:xfrm>
          <a:prstGeom prst="rect">
            <a:avLst/>
          </a:prstGeom>
          <a:noFill/>
        </p:spPr>
        <p:txBody>
          <a:bodyPr wrap="square" rtlCol="0">
            <a:spAutoFit/>
          </a:bodyPr>
          <a:lstStyle/>
          <a:p>
            <a:pPr algn="just"/>
            <a:r>
              <a:rPr lang="en-US" sz="1200" dirty="0"/>
              <a:t>Photo by </a:t>
            </a:r>
            <a:r>
              <a:rPr lang="en-US" sz="1200" dirty="0">
                <a:hlinkClick r:id="rId3"/>
              </a:rPr>
              <a:t>Susan Yin</a:t>
            </a:r>
            <a:r>
              <a:rPr lang="en-US" sz="1200" dirty="0"/>
              <a:t> on </a:t>
            </a:r>
            <a:r>
              <a:rPr lang="en-US" sz="1200" dirty="0" err="1">
                <a:hlinkClick r:id="rId4"/>
              </a:rPr>
              <a:t>Unsplash</a:t>
            </a:r>
            <a:endParaRPr lang="es-PA" sz="1200" dirty="0"/>
          </a:p>
        </p:txBody>
      </p:sp>
      <p:pic>
        <p:nvPicPr>
          <p:cNvPr id="10" name="Picture 2">
            <a:extLst>
              <a:ext uri="{FF2B5EF4-FFF2-40B4-BE49-F238E27FC236}">
                <a16:creationId xmlns:a16="http://schemas.microsoft.com/office/drawing/2014/main" id="{0C75A2E1-AD43-4C2A-BFD5-D9FE7FAD3C5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105697" y="2323363"/>
            <a:ext cx="2355617" cy="157201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AAB6727C-B4D6-4B41-B9D9-5D4E7C43B3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4708" y="812770"/>
            <a:ext cx="6216589" cy="4662442"/>
          </a:xfrm>
          <a:prstGeom prst="rect">
            <a:avLst/>
          </a:prstGeom>
        </p:spPr>
      </p:pic>
      <p:sp>
        <p:nvSpPr>
          <p:cNvPr id="11" name="CuadroTexto 10">
            <a:extLst>
              <a:ext uri="{FF2B5EF4-FFF2-40B4-BE49-F238E27FC236}">
                <a16:creationId xmlns:a16="http://schemas.microsoft.com/office/drawing/2014/main" id="{7B2591DE-69FD-4EAB-A17B-949E1F185282}"/>
              </a:ext>
            </a:extLst>
          </p:cNvPr>
          <p:cNvSpPr txBox="1"/>
          <p:nvPr/>
        </p:nvSpPr>
        <p:spPr>
          <a:xfrm>
            <a:off x="5693299" y="5276299"/>
            <a:ext cx="5382087" cy="461665"/>
          </a:xfrm>
          <a:prstGeom prst="rect">
            <a:avLst/>
          </a:prstGeom>
          <a:noFill/>
        </p:spPr>
        <p:txBody>
          <a:bodyPr wrap="square" rtlCol="0">
            <a:spAutoFit/>
          </a:bodyPr>
          <a:lstStyle/>
          <a:p>
            <a:pPr algn="just"/>
            <a:r>
              <a:rPr lang="es-ES" sz="1200" dirty="0"/>
              <a:t>Instituto de Ciencias sostenible provienen del taller de escritura de artículos científicos financiado por SENACYT en Julio y Noviembre 2016</a:t>
            </a:r>
            <a:endParaRPr lang="es-PA" sz="1200" dirty="0"/>
          </a:p>
        </p:txBody>
      </p:sp>
      <p:sp>
        <p:nvSpPr>
          <p:cNvPr id="3" name="Rectángulo 2">
            <a:extLst>
              <a:ext uri="{FF2B5EF4-FFF2-40B4-BE49-F238E27FC236}">
                <a16:creationId xmlns:a16="http://schemas.microsoft.com/office/drawing/2014/main" id="{913F43B6-F8DD-4191-AF9D-4B7CAA646AF9}"/>
              </a:ext>
            </a:extLst>
          </p:cNvPr>
          <p:cNvSpPr/>
          <p:nvPr/>
        </p:nvSpPr>
        <p:spPr>
          <a:xfrm>
            <a:off x="4793643" y="1770365"/>
            <a:ext cx="611065"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A</a:t>
            </a:r>
            <a:endParaRPr lang="es-E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3" name="Rectángulo 12">
            <a:extLst>
              <a:ext uri="{FF2B5EF4-FFF2-40B4-BE49-F238E27FC236}">
                <a16:creationId xmlns:a16="http://schemas.microsoft.com/office/drawing/2014/main" id="{43DBD5F2-5516-46A3-A9C2-D086F03FCF13}"/>
              </a:ext>
            </a:extLst>
          </p:cNvPr>
          <p:cNvSpPr/>
          <p:nvPr/>
        </p:nvSpPr>
        <p:spPr>
          <a:xfrm>
            <a:off x="4817361" y="4270589"/>
            <a:ext cx="558166" cy="923330"/>
          </a:xfrm>
          <a:prstGeom prst="rect">
            <a:avLst/>
          </a:prstGeom>
          <a:noFill/>
        </p:spPr>
        <p:txBody>
          <a:bodyPr wrap="none" lIns="91440" tIns="45720" rIns="91440" bIns="45720">
            <a:spAutoFit/>
          </a:bodyPr>
          <a:lstStyle/>
          <a:p>
            <a:pPr algn="ctr"/>
            <a:r>
              <a:rPr lang="es-ES" sz="5400" b="1" spc="50" dirty="0">
                <a:ln w="9525" cmpd="sng">
                  <a:solidFill>
                    <a:schemeClr val="accent1"/>
                  </a:solidFill>
                  <a:prstDash val="solid"/>
                </a:ln>
                <a:solidFill>
                  <a:srgbClr val="70AD47">
                    <a:tint val="1000"/>
                  </a:srgbClr>
                </a:solidFill>
                <a:effectLst>
                  <a:glow rad="38100">
                    <a:schemeClr val="accent1">
                      <a:alpha val="40000"/>
                    </a:schemeClr>
                  </a:glow>
                </a:effectLst>
              </a:rPr>
              <a:t>C</a:t>
            </a:r>
            <a:endParaRPr lang="es-E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cxnSp>
        <p:nvCxnSpPr>
          <p:cNvPr id="8" name="Conector recto de flecha 7">
            <a:extLst>
              <a:ext uri="{FF2B5EF4-FFF2-40B4-BE49-F238E27FC236}">
                <a16:creationId xmlns:a16="http://schemas.microsoft.com/office/drawing/2014/main" id="{621E2060-DC06-4823-8C1B-365077E58786}"/>
              </a:ext>
            </a:extLst>
          </p:cNvPr>
          <p:cNvCxnSpPr/>
          <p:nvPr/>
        </p:nvCxnSpPr>
        <p:spPr>
          <a:xfrm>
            <a:off x="5421013" y="2252968"/>
            <a:ext cx="354191"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0E0DC50A-41A8-4E08-8976-3875D3FEFBC6}"/>
              </a:ext>
            </a:extLst>
          </p:cNvPr>
          <p:cNvSpPr/>
          <p:nvPr/>
        </p:nvSpPr>
        <p:spPr>
          <a:xfrm>
            <a:off x="4818452" y="3068896"/>
            <a:ext cx="579005" cy="923330"/>
          </a:xfrm>
          <a:prstGeom prst="rect">
            <a:avLst/>
          </a:prstGeom>
          <a:noFill/>
        </p:spPr>
        <p:txBody>
          <a:bodyPr wrap="none" lIns="91440" tIns="45720" rIns="91440" bIns="45720">
            <a:spAutoFit/>
          </a:bodyPr>
          <a:lstStyle/>
          <a:p>
            <a:pPr algn="ctr"/>
            <a:r>
              <a:rPr lang="es-ES" sz="5400" b="1" spc="50" dirty="0">
                <a:ln w="9525" cmpd="sng">
                  <a:solidFill>
                    <a:schemeClr val="accent6">
                      <a:lumMod val="50000"/>
                    </a:schemeClr>
                  </a:solidFill>
                  <a:prstDash val="solid"/>
                </a:ln>
                <a:solidFill>
                  <a:schemeClr val="accent6"/>
                </a:solidFill>
                <a:effectLst>
                  <a:glow rad="38100">
                    <a:schemeClr val="accent1">
                      <a:alpha val="40000"/>
                    </a:schemeClr>
                  </a:glow>
                </a:effectLst>
              </a:rPr>
              <a:t>B</a:t>
            </a:r>
            <a:endParaRPr lang="es-ES" sz="5400" b="1" cap="none" spc="50" dirty="0">
              <a:ln w="9525" cmpd="sng">
                <a:solidFill>
                  <a:schemeClr val="accent6">
                    <a:lumMod val="50000"/>
                  </a:schemeClr>
                </a:solidFill>
                <a:prstDash val="solid"/>
              </a:ln>
              <a:solidFill>
                <a:schemeClr val="accent6"/>
              </a:solidFill>
              <a:effectLst>
                <a:glow rad="38100">
                  <a:schemeClr val="accent1">
                    <a:alpha val="40000"/>
                  </a:schemeClr>
                </a:glow>
              </a:effectLst>
            </a:endParaRPr>
          </a:p>
        </p:txBody>
      </p:sp>
      <p:cxnSp>
        <p:nvCxnSpPr>
          <p:cNvPr id="15" name="Conector recto de flecha 14">
            <a:extLst>
              <a:ext uri="{FF2B5EF4-FFF2-40B4-BE49-F238E27FC236}">
                <a16:creationId xmlns:a16="http://schemas.microsoft.com/office/drawing/2014/main" id="{B585CEE6-FBA3-4DAF-A104-28B4B332B71A}"/>
              </a:ext>
            </a:extLst>
          </p:cNvPr>
          <p:cNvCxnSpPr>
            <a:cxnSpLocks/>
          </p:cNvCxnSpPr>
          <p:nvPr/>
        </p:nvCxnSpPr>
        <p:spPr>
          <a:xfrm flipV="1">
            <a:off x="5473657" y="3302493"/>
            <a:ext cx="403360" cy="249006"/>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0A91CE79-D567-4420-B565-2BC09DDFF0E7}"/>
              </a:ext>
            </a:extLst>
          </p:cNvPr>
          <p:cNvCxnSpPr>
            <a:cxnSpLocks/>
          </p:cNvCxnSpPr>
          <p:nvPr/>
        </p:nvCxnSpPr>
        <p:spPr>
          <a:xfrm>
            <a:off x="5473657" y="3716259"/>
            <a:ext cx="469943" cy="191482"/>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DD347E1D-269A-4578-950F-7D38A41D5A1A}"/>
              </a:ext>
            </a:extLst>
          </p:cNvPr>
          <p:cNvCxnSpPr/>
          <p:nvPr/>
        </p:nvCxnSpPr>
        <p:spPr>
          <a:xfrm>
            <a:off x="7260170" y="2199221"/>
            <a:ext cx="354191"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7D8C3E96-232A-4A51-A5FD-D5D4A5C6EA40}"/>
              </a:ext>
            </a:extLst>
          </p:cNvPr>
          <p:cNvCxnSpPr/>
          <p:nvPr/>
        </p:nvCxnSpPr>
        <p:spPr>
          <a:xfrm>
            <a:off x="9231013" y="2252968"/>
            <a:ext cx="354191"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432440F4-3CC8-4D27-80A9-8656D5CD99B9}"/>
              </a:ext>
            </a:extLst>
          </p:cNvPr>
          <p:cNvCxnSpPr>
            <a:cxnSpLocks/>
          </p:cNvCxnSpPr>
          <p:nvPr/>
        </p:nvCxnSpPr>
        <p:spPr>
          <a:xfrm flipV="1">
            <a:off x="7301642" y="3205671"/>
            <a:ext cx="403360" cy="249006"/>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4E7F35BA-C0E8-4242-822A-F5F894CD07C1}"/>
              </a:ext>
            </a:extLst>
          </p:cNvPr>
          <p:cNvCxnSpPr>
            <a:cxnSpLocks/>
          </p:cNvCxnSpPr>
          <p:nvPr/>
        </p:nvCxnSpPr>
        <p:spPr>
          <a:xfrm>
            <a:off x="7297117" y="3827908"/>
            <a:ext cx="469943" cy="191482"/>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7D5FAD7E-D0AD-4A22-9326-2B599C0C1B1A}"/>
              </a:ext>
            </a:extLst>
          </p:cNvPr>
          <p:cNvCxnSpPr>
            <a:cxnSpLocks/>
          </p:cNvCxnSpPr>
          <p:nvPr/>
        </p:nvCxnSpPr>
        <p:spPr>
          <a:xfrm flipV="1">
            <a:off x="9312224" y="2921874"/>
            <a:ext cx="403360" cy="249006"/>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C98C1498-8121-4142-B453-FD9DD3C89E4F}"/>
              </a:ext>
            </a:extLst>
          </p:cNvPr>
          <p:cNvCxnSpPr>
            <a:cxnSpLocks/>
          </p:cNvCxnSpPr>
          <p:nvPr/>
        </p:nvCxnSpPr>
        <p:spPr>
          <a:xfrm>
            <a:off x="9278932" y="3839354"/>
            <a:ext cx="469943" cy="191482"/>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3F87F25A-E056-4365-A777-2437A0F63951}"/>
              </a:ext>
            </a:extLst>
          </p:cNvPr>
          <p:cNvCxnSpPr/>
          <p:nvPr/>
        </p:nvCxnSpPr>
        <p:spPr>
          <a:xfrm>
            <a:off x="5478471" y="4733719"/>
            <a:ext cx="35419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CE66C11F-68B1-439F-9C44-F8665627F6D5}"/>
              </a:ext>
            </a:extLst>
          </p:cNvPr>
          <p:cNvCxnSpPr/>
          <p:nvPr/>
        </p:nvCxnSpPr>
        <p:spPr>
          <a:xfrm>
            <a:off x="7257948" y="4733719"/>
            <a:ext cx="35419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9151BDDD-DB30-433A-A5B9-2CD950A9C86F}"/>
              </a:ext>
            </a:extLst>
          </p:cNvPr>
          <p:cNvCxnSpPr/>
          <p:nvPr/>
        </p:nvCxnSpPr>
        <p:spPr>
          <a:xfrm>
            <a:off x="9135128" y="4697728"/>
            <a:ext cx="35419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07042F36-3E6E-4BE8-9F3D-7D8B49CCE00B}"/>
              </a:ext>
            </a:extLst>
          </p:cNvPr>
          <p:cNvCxnSpPr>
            <a:cxnSpLocks/>
          </p:cNvCxnSpPr>
          <p:nvPr/>
        </p:nvCxnSpPr>
        <p:spPr>
          <a:xfrm flipV="1">
            <a:off x="4428194" y="2015231"/>
            <a:ext cx="0" cy="309630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Resultado de imagen para icono de peso">
            <a:extLst>
              <a:ext uri="{FF2B5EF4-FFF2-40B4-BE49-F238E27FC236}">
                <a16:creationId xmlns:a16="http://schemas.microsoft.com/office/drawing/2014/main" id="{20FDA63E-7066-463E-9C12-9C844469213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5365" y="4335100"/>
            <a:ext cx="797800" cy="79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0152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fontScale="90000"/>
          </a:bodyPr>
          <a:lstStyle/>
          <a:p>
            <a:r>
              <a:rPr lang="es-ES" b="1" dirty="0">
                <a:solidFill>
                  <a:srgbClr val="33006F"/>
                </a:solidFill>
              </a:rPr>
              <a:t>Tema 4: Búsqueda, organización y uso en la revisión de la literatura </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PA" dirty="0"/>
              <a:t>Artículos orientados a …</a:t>
            </a:r>
          </a:p>
        </p:txBody>
      </p:sp>
      <p:sp>
        <p:nvSpPr>
          <p:cNvPr id="9" name="CuadroTexto 8">
            <a:extLst>
              <a:ext uri="{FF2B5EF4-FFF2-40B4-BE49-F238E27FC236}">
                <a16:creationId xmlns:a16="http://schemas.microsoft.com/office/drawing/2014/main" id="{9FD4CCF9-2CA7-4098-B990-4AA338AE0EE2}"/>
              </a:ext>
            </a:extLst>
          </p:cNvPr>
          <p:cNvSpPr txBox="1"/>
          <p:nvPr/>
        </p:nvSpPr>
        <p:spPr>
          <a:xfrm>
            <a:off x="1221420" y="4150260"/>
            <a:ext cx="2381936" cy="276999"/>
          </a:xfrm>
          <a:prstGeom prst="rect">
            <a:avLst/>
          </a:prstGeom>
          <a:noFill/>
        </p:spPr>
        <p:txBody>
          <a:bodyPr wrap="square" rtlCol="0">
            <a:spAutoFit/>
          </a:bodyPr>
          <a:lstStyle/>
          <a:p>
            <a:pPr algn="just"/>
            <a:r>
              <a:rPr lang="en-US" sz="1200" dirty="0"/>
              <a:t>Photo by </a:t>
            </a:r>
            <a:r>
              <a:rPr lang="en-US" sz="1200" dirty="0">
                <a:hlinkClick r:id="rId3"/>
              </a:rPr>
              <a:t>Susan Yin</a:t>
            </a:r>
            <a:r>
              <a:rPr lang="en-US" sz="1200" dirty="0"/>
              <a:t> on </a:t>
            </a:r>
            <a:r>
              <a:rPr lang="en-US" sz="1200" dirty="0" err="1">
                <a:hlinkClick r:id="rId4"/>
              </a:rPr>
              <a:t>Unsplash</a:t>
            </a:r>
            <a:endParaRPr lang="es-PA" sz="1200" dirty="0"/>
          </a:p>
        </p:txBody>
      </p:sp>
      <p:pic>
        <p:nvPicPr>
          <p:cNvPr id="10" name="Picture 2">
            <a:extLst>
              <a:ext uri="{FF2B5EF4-FFF2-40B4-BE49-F238E27FC236}">
                <a16:creationId xmlns:a16="http://schemas.microsoft.com/office/drawing/2014/main" id="{0C75A2E1-AD43-4C2A-BFD5-D9FE7FAD3C5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105697" y="2323363"/>
            <a:ext cx="2355617" cy="1572018"/>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913F43B6-F8DD-4191-AF9D-4B7CAA646AF9}"/>
              </a:ext>
            </a:extLst>
          </p:cNvPr>
          <p:cNvSpPr/>
          <p:nvPr/>
        </p:nvSpPr>
        <p:spPr>
          <a:xfrm>
            <a:off x="4793643" y="1770365"/>
            <a:ext cx="611065"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A</a:t>
            </a:r>
            <a:endParaRPr lang="es-E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3" name="Rectángulo 12">
            <a:extLst>
              <a:ext uri="{FF2B5EF4-FFF2-40B4-BE49-F238E27FC236}">
                <a16:creationId xmlns:a16="http://schemas.microsoft.com/office/drawing/2014/main" id="{43DBD5F2-5516-46A3-A9C2-D086F03FCF13}"/>
              </a:ext>
            </a:extLst>
          </p:cNvPr>
          <p:cNvSpPr/>
          <p:nvPr/>
        </p:nvSpPr>
        <p:spPr>
          <a:xfrm>
            <a:off x="4817361" y="4270589"/>
            <a:ext cx="558166" cy="923330"/>
          </a:xfrm>
          <a:prstGeom prst="rect">
            <a:avLst/>
          </a:prstGeom>
          <a:noFill/>
        </p:spPr>
        <p:txBody>
          <a:bodyPr wrap="none" lIns="91440" tIns="45720" rIns="91440" bIns="45720">
            <a:spAutoFit/>
          </a:bodyPr>
          <a:lstStyle/>
          <a:p>
            <a:pPr algn="ctr"/>
            <a:r>
              <a:rPr lang="es-ES" sz="5400" b="1" spc="50" dirty="0">
                <a:ln w="9525" cmpd="sng">
                  <a:solidFill>
                    <a:schemeClr val="accent1"/>
                  </a:solidFill>
                  <a:prstDash val="solid"/>
                </a:ln>
                <a:solidFill>
                  <a:srgbClr val="70AD47">
                    <a:tint val="1000"/>
                  </a:srgbClr>
                </a:solidFill>
                <a:effectLst>
                  <a:glow rad="38100">
                    <a:schemeClr val="accent1">
                      <a:alpha val="40000"/>
                    </a:schemeClr>
                  </a:glow>
                </a:effectLst>
              </a:rPr>
              <a:t>C</a:t>
            </a:r>
            <a:endParaRPr lang="es-E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4" name="Rectángulo 13">
            <a:extLst>
              <a:ext uri="{FF2B5EF4-FFF2-40B4-BE49-F238E27FC236}">
                <a16:creationId xmlns:a16="http://schemas.microsoft.com/office/drawing/2014/main" id="{0E0DC50A-41A8-4E08-8976-3875D3FEFBC6}"/>
              </a:ext>
            </a:extLst>
          </p:cNvPr>
          <p:cNvSpPr/>
          <p:nvPr/>
        </p:nvSpPr>
        <p:spPr>
          <a:xfrm>
            <a:off x="4818452" y="3068896"/>
            <a:ext cx="579005" cy="923330"/>
          </a:xfrm>
          <a:prstGeom prst="rect">
            <a:avLst/>
          </a:prstGeom>
          <a:noFill/>
        </p:spPr>
        <p:txBody>
          <a:bodyPr wrap="none" lIns="91440" tIns="45720" rIns="91440" bIns="45720">
            <a:spAutoFit/>
          </a:bodyPr>
          <a:lstStyle/>
          <a:p>
            <a:pPr algn="ctr"/>
            <a:r>
              <a:rPr lang="es-ES" sz="5400" b="1" spc="50" dirty="0">
                <a:ln w="9525" cmpd="sng">
                  <a:solidFill>
                    <a:schemeClr val="accent6">
                      <a:lumMod val="50000"/>
                    </a:schemeClr>
                  </a:solidFill>
                  <a:prstDash val="solid"/>
                </a:ln>
                <a:solidFill>
                  <a:schemeClr val="accent6"/>
                </a:solidFill>
                <a:effectLst>
                  <a:glow rad="38100">
                    <a:schemeClr val="accent1">
                      <a:alpha val="40000"/>
                    </a:schemeClr>
                  </a:glow>
                </a:effectLst>
              </a:rPr>
              <a:t>B</a:t>
            </a:r>
            <a:endParaRPr lang="es-ES" sz="5400" b="1" cap="none" spc="50" dirty="0">
              <a:ln w="9525" cmpd="sng">
                <a:solidFill>
                  <a:schemeClr val="accent6">
                    <a:lumMod val="50000"/>
                  </a:schemeClr>
                </a:solidFill>
                <a:prstDash val="solid"/>
              </a:ln>
              <a:solidFill>
                <a:schemeClr val="accent6"/>
              </a:solidFill>
              <a:effectLst>
                <a:glow rad="38100">
                  <a:schemeClr val="accent1">
                    <a:alpha val="40000"/>
                  </a:schemeClr>
                </a:glow>
              </a:effectLst>
            </a:endParaRPr>
          </a:p>
        </p:txBody>
      </p:sp>
      <p:cxnSp>
        <p:nvCxnSpPr>
          <p:cNvPr id="28" name="Conector recto de flecha 27">
            <a:extLst>
              <a:ext uri="{FF2B5EF4-FFF2-40B4-BE49-F238E27FC236}">
                <a16:creationId xmlns:a16="http://schemas.microsoft.com/office/drawing/2014/main" id="{07042F36-3E6E-4BE8-9F3D-7D8B49CCE00B}"/>
              </a:ext>
            </a:extLst>
          </p:cNvPr>
          <p:cNvCxnSpPr>
            <a:cxnSpLocks/>
          </p:cNvCxnSpPr>
          <p:nvPr/>
        </p:nvCxnSpPr>
        <p:spPr>
          <a:xfrm flipV="1">
            <a:off x="4428194" y="2015231"/>
            <a:ext cx="0" cy="309630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Resultado de imagen para icono de peso">
            <a:extLst>
              <a:ext uri="{FF2B5EF4-FFF2-40B4-BE49-F238E27FC236}">
                <a16:creationId xmlns:a16="http://schemas.microsoft.com/office/drawing/2014/main" id="{20FDA63E-7066-463E-9C12-9C844469213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5365" y="4335100"/>
            <a:ext cx="797800" cy="797800"/>
          </a:xfrm>
          <a:prstGeom prst="rect">
            <a:avLst/>
          </a:prstGeom>
          <a:noFill/>
          <a:extLst>
            <a:ext uri="{909E8E84-426E-40DD-AFC4-6F175D3DCCD1}">
              <a14:hiddenFill xmlns:a14="http://schemas.microsoft.com/office/drawing/2010/main">
                <a:solidFill>
                  <a:srgbClr val="FFFFFF"/>
                </a:solidFill>
              </a14:hiddenFill>
            </a:ext>
          </a:extLst>
        </p:spPr>
      </p:pic>
      <p:sp>
        <p:nvSpPr>
          <p:cNvPr id="29" name="CuadroTexto 28">
            <a:extLst>
              <a:ext uri="{FF2B5EF4-FFF2-40B4-BE49-F238E27FC236}">
                <a16:creationId xmlns:a16="http://schemas.microsoft.com/office/drawing/2014/main" id="{7CCB9ED6-11DF-45D8-A909-9B2378B28191}"/>
              </a:ext>
            </a:extLst>
          </p:cNvPr>
          <p:cNvSpPr txBox="1"/>
          <p:nvPr/>
        </p:nvSpPr>
        <p:spPr>
          <a:xfrm>
            <a:off x="5448058" y="2543826"/>
            <a:ext cx="4787896" cy="461665"/>
          </a:xfrm>
          <a:prstGeom prst="rect">
            <a:avLst/>
          </a:prstGeom>
          <a:noFill/>
        </p:spPr>
        <p:txBody>
          <a:bodyPr wrap="square" rtlCol="0">
            <a:spAutoFit/>
          </a:bodyPr>
          <a:lstStyle/>
          <a:p>
            <a:pPr algn="just"/>
            <a:r>
              <a:rPr lang="es-ES" sz="2400" dirty="0"/>
              <a:t>  </a:t>
            </a:r>
            <a:endParaRPr lang="es-PA" sz="2400" dirty="0"/>
          </a:p>
        </p:txBody>
      </p:sp>
      <p:sp>
        <p:nvSpPr>
          <p:cNvPr id="5" name="Rectángulo 4">
            <a:extLst>
              <a:ext uri="{FF2B5EF4-FFF2-40B4-BE49-F238E27FC236}">
                <a16:creationId xmlns:a16="http://schemas.microsoft.com/office/drawing/2014/main" id="{095400B1-E423-45DA-A2F9-031F866A92F5}"/>
              </a:ext>
            </a:extLst>
          </p:cNvPr>
          <p:cNvSpPr/>
          <p:nvPr/>
        </p:nvSpPr>
        <p:spPr>
          <a:xfrm>
            <a:off x="5741240" y="2784337"/>
            <a:ext cx="6096000" cy="1477328"/>
          </a:xfrm>
          <a:prstGeom prst="rect">
            <a:avLst/>
          </a:prstGeom>
        </p:spPr>
        <p:txBody>
          <a:bodyPr>
            <a:spAutoFit/>
          </a:bodyPr>
          <a:lstStyle/>
          <a:p>
            <a:pPr algn="just"/>
            <a:r>
              <a:rPr lang="es-ES" dirty="0"/>
              <a:t>El concepto ABC para la revisión de la literatura, es una adaptación </a:t>
            </a:r>
            <a:r>
              <a:rPr lang="es-419" dirty="0"/>
              <a:t>del </a:t>
            </a:r>
            <a:r>
              <a:rPr lang="es-419" b="1" dirty="0"/>
              <a:t>análisis ABC (Industrial). </a:t>
            </a:r>
            <a:r>
              <a:rPr lang="es-419" dirty="0"/>
              <a:t>Dicho</a:t>
            </a:r>
            <a:r>
              <a:rPr lang="es-419" b="1" dirty="0"/>
              <a:t> </a:t>
            </a:r>
            <a:r>
              <a:rPr lang="es-419" dirty="0"/>
              <a:t>método, es la clasificación frecuentemente utilizado en gestión de inventario. Cuyo propósito, es identificar los </a:t>
            </a:r>
            <a:r>
              <a:rPr lang="es-419" dirty="0">
                <a:solidFill>
                  <a:srgbClr val="FF0000"/>
                </a:solidFill>
              </a:rPr>
              <a:t>“artículos” </a:t>
            </a:r>
            <a:r>
              <a:rPr lang="es-419" dirty="0"/>
              <a:t>que tienen un impacto importante en un </a:t>
            </a:r>
            <a:r>
              <a:rPr lang="es-419" dirty="0">
                <a:solidFill>
                  <a:srgbClr val="FF0000"/>
                </a:solidFill>
              </a:rPr>
              <a:t>“valor global”</a:t>
            </a:r>
            <a:r>
              <a:rPr lang="es-419" dirty="0"/>
              <a:t>.</a:t>
            </a:r>
            <a:endParaRPr lang="en-US" dirty="0"/>
          </a:p>
        </p:txBody>
      </p:sp>
    </p:spTree>
    <p:extLst>
      <p:ext uri="{BB962C8B-B14F-4D97-AF65-F5344CB8AC3E}">
        <p14:creationId xmlns:p14="http://schemas.microsoft.com/office/powerpoint/2010/main" val="39809070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fontScale="90000"/>
          </a:bodyPr>
          <a:lstStyle/>
          <a:p>
            <a:r>
              <a:rPr lang="es-ES" b="1" dirty="0">
                <a:solidFill>
                  <a:srgbClr val="33006F"/>
                </a:solidFill>
              </a:rPr>
              <a:t>Tema 4: Búsqueda, organización y uso en la revisión de la literatura </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pic>
        <p:nvPicPr>
          <p:cNvPr id="6" name="Imagen 5">
            <a:extLst>
              <a:ext uri="{FF2B5EF4-FFF2-40B4-BE49-F238E27FC236}">
                <a16:creationId xmlns:a16="http://schemas.microsoft.com/office/drawing/2014/main" id="{8CB7BABE-8AE7-4E4D-848A-A79F45AC5B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941" y="2052193"/>
            <a:ext cx="2387200" cy="2740928"/>
          </a:xfrm>
          <a:prstGeom prst="rect">
            <a:avLst/>
          </a:prstGeom>
        </p:spPr>
      </p:pic>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PA" dirty="0"/>
              <a:t>Caso práctico</a:t>
            </a:r>
          </a:p>
        </p:txBody>
      </p:sp>
      <p:sp>
        <p:nvSpPr>
          <p:cNvPr id="8" name="CuadroTexto 7">
            <a:extLst>
              <a:ext uri="{FF2B5EF4-FFF2-40B4-BE49-F238E27FC236}">
                <a16:creationId xmlns:a16="http://schemas.microsoft.com/office/drawing/2014/main" id="{076888D4-2114-45E8-B706-FD9F1E010613}"/>
              </a:ext>
            </a:extLst>
          </p:cNvPr>
          <p:cNvSpPr txBox="1"/>
          <p:nvPr/>
        </p:nvSpPr>
        <p:spPr>
          <a:xfrm>
            <a:off x="1077884" y="4947629"/>
            <a:ext cx="2641860" cy="276999"/>
          </a:xfrm>
          <a:prstGeom prst="rect">
            <a:avLst/>
          </a:prstGeom>
          <a:noFill/>
        </p:spPr>
        <p:txBody>
          <a:bodyPr wrap="square" rtlCol="0">
            <a:spAutoFit/>
          </a:bodyPr>
          <a:lstStyle/>
          <a:p>
            <a:pPr algn="just"/>
            <a:r>
              <a:rPr lang="en-US" sz="1200" dirty="0"/>
              <a:t>Photo by </a:t>
            </a:r>
            <a:r>
              <a:rPr lang="en-US" sz="1200" dirty="0">
                <a:hlinkClick r:id="rId4"/>
              </a:rPr>
              <a:t>Hannah Olinger</a:t>
            </a:r>
            <a:r>
              <a:rPr lang="en-US" sz="1200" dirty="0"/>
              <a:t> on </a:t>
            </a:r>
            <a:r>
              <a:rPr lang="en-US" sz="1200" dirty="0" err="1">
                <a:hlinkClick r:id="rId5"/>
              </a:rPr>
              <a:t>Unsplash</a:t>
            </a:r>
            <a:endParaRPr lang="es-PA" sz="1200" dirty="0"/>
          </a:p>
        </p:txBody>
      </p:sp>
      <p:pic>
        <p:nvPicPr>
          <p:cNvPr id="9" name="Imagen 8">
            <a:extLst>
              <a:ext uri="{FF2B5EF4-FFF2-40B4-BE49-F238E27FC236}">
                <a16:creationId xmlns:a16="http://schemas.microsoft.com/office/drawing/2014/main" id="{16E6CB98-0D93-48F1-B850-9AB0C8F156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6844" y="2710815"/>
            <a:ext cx="1219202" cy="1216154"/>
          </a:xfrm>
          <a:prstGeom prst="rect">
            <a:avLst/>
          </a:prstGeom>
        </p:spPr>
      </p:pic>
      <p:pic>
        <p:nvPicPr>
          <p:cNvPr id="11" name="Imagen 10">
            <a:hlinkClick r:id="rId7"/>
            <a:extLst>
              <a:ext uri="{FF2B5EF4-FFF2-40B4-BE49-F238E27FC236}">
                <a16:creationId xmlns:a16="http://schemas.microsoft.com/office/drawing/2014/main" id="{544D2699-7998-4D0F-9A32-47F311C0A2A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4362" t="30478" r="11664" b="39578"/>
          <a:stretch/>
        </p:blipFill>
        <p:spPr>
          <a:xfrm>
            <a:off x="4664360" y="1997849"/>
            <a:ext cx="2159677" cy="415636"/>
          </a:xfrm>
          <a:prstGeom prst="rect">
            <a:avLst/>
          </a:prstGeom>
        </p:spPr>
      </p:pic>
      <p:pic>
        <p:nvPicPr>
          <p:cNvPr id="12" name="Imagen 11">
            <a:hlinkClick r:id="rId9"/>
            <a:extLst>
              <a:ext uri="{FF2B5EF4-FFF2-40B4-BE49-F238E27FC236}">
                <a16:creationId xmlns:a16="http://schemas.microsoft.com/office/drawing/2014/main" id="{467E1DC9-DE18-4C36-B563-3C38A0F101A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54108" y="3674274"/>
            <a:ext cx="2121414" cy="624981"/>
          </a:xfrm>
          <a:prstGeom prst="rect">
            <a:avLst/>
          </a:prstGeom>
        </p:spPr>
      </p:pic>
      <p:pic>
        <p:nvPicPr>
          <p:cNvPr id="13" name="Imagen 12">
            <a:hlinkClick r:id="rId11"/>
            <a:extLst>
              <a:ext uri="{FF2B5EF4-FFF2-40B4-BE49-F238E27FC236}">
                <a16:creationId xmlns:a16="http://schemas.microsoft.com/office/drawing/2014/main" id="{A0A271AD-6778-4D5A-8DCF-B2FBEF9A4EB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84377" y="3199296"/>
            <a:ext cx="1834744" cy="958448"/>
          </a:xfrm>
          <a:prstGeom prst="rect">
            <a:avLst/>
          </a:prstGeom>
        </p:spPr>
      </p:pic>
      <p:pic>
        <p:nvPicPr>
          <p:cNvPr id="14" name="Imagen 13">
            <a:hlinkClick r:id="rId13"/>
            <a:extLst>
              <a:ext uri="{FF2B5EF4-FFF2-40B4-BE49-F238E27FC236}">
                <a16:creationId xmlns:a16="http://schemas.microsoft.com/office/drawing/2014/main" id="{44C99B70-0B13-47F7-B2B9-93ED4FAD798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20293" y="1933995"/>
            <a:ext cx="1389265" cy="1389265"/>
          </a:xfrm>
          <a:prstGeom prst="rect">
            <a:avLst/>
          </a:prstGeom>
        </p:spPr>
      </p:pic>
      <p:pic>
        <p:nvPicPr>
          <p:cNvPr id="15" name="Picture 2" descr="Resultado de imagen para springer link">
            <a:extLst>
              <a:ext uri="{FF2B5EF4-FFF2-40B4-BE49-F238E27FC236}">
                <a16:creationId xmlns:a16="http://schemas.microsoft.com/office/drawing/2014/main" id="{D7611346-0272-4916-9309-7E26D435E7C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75932" y="945571"/>
            <a:ext cx="3738994" cy="10713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esultado de imagen para science direct">
            <a:extLst>
              <a:ext uri="{FF2B5EF4-FFF2-40B4-BE49-F238E27FC236}">
                <a16:creationId xmlns:a16="http://schemas.microsoft.com/office/drawing/2014/main" id="{9426D478-4AAF-4659-9E07-178B50273B8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96000" y="4312877"/>
            <a:ext cx="3089486" cy="38141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Resultado de imagen para ojs">
            <a:extLst>
              <a:ext uri="{FF2B5EF4-FFF2-40B4-BE49-F238E27FC236}">
                <a16:creationId xmlns:a16="http://schemas.microsoft.com/office/drawing/2014/main" id="{38F2C8AF-9708-490E-98E7-860C727A129E}"/>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352308" y="4528883"/>
            <a:ext cx="1418491" cy="9736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Iniciativa de Acceso a Bibliografía Científica">
            <a:extLst>
              <a:ext uri="{FF2B5EF4-FFF2-40B4-BE49-F238E27FC236}">
                <a16:creationId xmlns:a16="http://schemas.microsoft.com/office/drawing/2014/main" id="{4221540A-6BEF-4709-8331-C851CDC5B43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48400" y="5085240"/>
            <a:ext cx="4331631" cy="37470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ridda2.utp.ac.pa/static/utp/siidca.jpg">
            <a:extLst>
              <a:ext uri="{FF2B5EF4-FFF2-40B4-BE49-F238E27FC236}">
                <a16:creationId xmlns:a16="http://schemas.microsoft.com/office/drawing/2014/main" id="{4E263179-75CC-4189-BB3A-076775D6EB0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22919" y="2509565"/>
            <a:ext cx="400050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ridda2.utp.ac.pa/static/utp/banner-repositorios.png">
            <a:extLst>
              <a:ext uri="{FF2B5EF4-FFF2-40B4-BE49-F238E27FC236}">
                <a16:creationId xmlns:a16="http://schemas.microsoft.com/office/drawing/2014/main" id="{4B28BA79-DF54-45A4-8DCC-F1CF3F7E982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20228" y="4023954"/>
            <a:ext cx="1809750"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086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fontScale="90000"/>
          </a:bodyPr>
          <a:lstStyle/>
          <a:p>
            <a:r>
              <a:rPr lang="es-ES" b="1" dirty="0">
                <a:solidFill>
                  <a:srgbClr val="33006F"/>
                </a:solidFill>
              </a:rPr>
              <a:t>Tema 4: Búsqueda, organización y uso en la revisión de la literatura </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PA" dirty="0"/>
              <a:t>Caso práctico</a:t>
            </a:r>
          </a:p>
        </p:txBody>
      </p:sp>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2269307"/>
            <a:ext cx="3680838" cy="2112481"/>
          </a:xfrm>
          <a:prstGeom prst="rect">
            <a:avLst/>
          </a:prstGeom>
        </p:spPr>
      </p:pic>
      <p:pic>
        <p:nvPicPr>
          <p:cNvPr id="20" name="Imagen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1" y="1995740"/>
            <a:ext cx="3115800" cy="3115800"/>
          </a:xfrm>
          <a:prstGeom prst="rect">
            <a:avLst/>
          </a:prstGeom>
        </p:spPr>
      </p:pic>
    </p:spTree>
    <p:extLst>
      <p:ext uri="{BB962C8B-B14F-4D97-AF65-F5344CB8AC3E}">
        <p14:creationId xmlns:p14="http://schemas.microsoft.com/office/powerpoint/2010/main" val="650627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20" name="Título 1">
            <a:extLst>
              <a:ext uri="{FF2B5EF4-FFF2-40B4-BE49-F238E27FC236}">
                <a16:creationId xmlns:a16="http://schemas.microsoft.com/office/drawing/2014/main" id="{5C783AAC-5204-40A5-B2AE-E2256BE396D0}"/>
              </a:ext>
            </a:extLst>
          </p:cNvPr>
          <p:cNvSpPr>
            <a:spLocks noGrp="1"/>
          </p:cNvSpPr>
          <p:nvPr>
            <p:ph type="title"/>
          </p:nvPr>
        </p:nvSpPr>
        <p:spPr>
          <a:xfrm>
            <a:off x="1051265" y="983164"/>
            <a:ext cx="10515600" cy="975995"/>
          </a:xfrm>
        </p:spPr>
        <p:txBody>
          <a:bodyPr>
            <a:normAutofit/>
          </a:bodyPr>
          <a:lstStyle/>
          <a:p>
            <a:r>
              <a:rPr lang="es-PA" b="1" dirty="0">
                <a:solidFill>
                  <a:schemeClr val="bg1"/>
                </a:solidFill>
              </a:rPr>
              <a:t>Consultas o dudas del tema 4</a:t>
            </a:r>
          </a:p>
        </p:txBody>
      </p:sp>
    </p:spTree>
    <p:extLst>
      <p:ext uri="{BB962C8B-B14F-4D97-AF65-F5344CB8AC3E}">
        <p14:creationId xmlns:p14="http://schemas.microsoft.com/office/powerpoint/2010/main" val="23156237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a:bodyPr>
          <a:lstStyle/>
          <a:p>
            <a:r>
              <a:rPr lang="es-PA" b="1" dirty="0" smtClean="0">
                <a:solidFill>
                  <a:srgbClr val="33006F"/>
                </a:solidFill>
              </a:rPr>
              <a:t>Materiales</a:t>
            </a:r>
            <a:endParaRPr lang="es-PA" b="1" dirty="0">
              <a:solidFill>
                <a:srgbClr val="33006F"/>
              </a:solidFill>
            </a:endParaRP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11"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103814"/>
            <a:ext cx="4385153" cy="4385153"/>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2801" y="3560735"/>
            <a:ext cx="6388136" cy="1928232"/>
          </a:xfrm>
          <a:prstGeom prst="rect">
            <a:avLst/>
          </a:prstGeom>
        </p:spPr>
      </p:pic>
    </p:spTree>
    <p:extLst>
      <p:ext uri="{BB962C8B-B14F-4D97-AF65-F5344CB8AC3E}">
        <p14:creationId xmlns:p14="http://schemas.microsoft.com/office/powerpoint/2010/main" val="16645000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a:bodyPr>
          <a:lstStyle/>
          <a:p>
            <a:r>
              <a:rPr lang="es-PA" b="1" dirty="0">
                <a:solidFill>
                  <a:srgbClr val="33006F"/>
                </a:solidFill>
              </a:rPr>
              <a:t>Referencias</a:t>
            </a: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11"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PA" dirty="0"/>
              <a:t>Medina, C. (2018). Escriba y publique su artículo científico. Panamá.</a:t>
            </a:r>
          </a:p>
          <a:p>
            <a:r>
              <a:rPr lang="es-PA" dirty="0" err="1"/>
              <a:t>Lisart</a:t>
            </a:r>
            <a:r>
              <a:rPr lang="es-PA" dirty="0"/>
              <a:t> </a:t>
            </a:r>
            <a:r>
              <a:rPr lang="es-PA" dirty="0" err="1"/>
              <a:t>Ferriols</a:t>
            </a:r>
            <a:r>
              <a:rPr lang="es-PA" dirty="0"/>
              <a:t>, R., &amp; </a:t>
            </a:r>
            <a:r>
              <a:rPr lang="es-PA" dirty="0" err="1"/>
              <a:t>Lisart</a:t>
            </a:r>
            <a:r>
              <a:rPr lang="es-PA" dirty="0"/>
              <a:t> </a:t>
            </a:r>
            <a:r>
              <a:rPr lang="es-PA" dirty="0" err="1"/>
              <a:t>Ferriols</a:t>
            </a:r>
            <a:r>
              <a:rPr lang="es-PA" dirty="0"/>
              <a:t>, F. (2005). </a:t>
            </a:r>
            <a:r>
              <a:rPr lang="es-PA" i="1" dirty="0"/>
              <a:t>Escribir y publicar un artículo científico original</a:t>
            </a:r>
            <a:r>
              <a:rPr lang="es-PA" dirty="0"/>
              <a:t>. Madrid: EDICIONES MAYO, S.A.</a:t>
            </a:r>
          </a:p>
          <a:p>
            <a:r>
              <a:rPr lang="es-PA" dirty="0"/>
              <a:t>Ramos, C. A. (2015). Los paradigmas de la investigación científica. </a:t>
            </a:r>
            <a:r>
              <a:rPr lang="es-PA" i="1" dirty="0" err="1"/>
              <a:t>Av.Psicol</a:t>
            </a:r>
            <a:r>
              <a:rPr lang="es-PA" dirty="0"/>
              <a:t>, </a:t>
            </a:r>
            <a:r>
              <a:rPr lang="es-PA" i="1" dirty="0"/>
              <a:t>23</a:t>
            </a:r>
            <a:r>
              <a:rPr lang="es-PA" dirty="0"/>
              <a:t>(1), 9–17.</a:t>
            </a:r>
          </a:p>
          <a:p>
            <a:r>
              <a:rPr lang="es-PA" dirty="0" err="1"/>
              <a:t>Articles</a:t>
            </a:r>
            <a:r>
              <a:rPr lang="es-PA" dirty="0"/>
              <a:t>, S. (2016). Artículos científicos , tipos de investigación y productividad científica en las Ciencias de la Salud. </a:t>
            </a:r>
            <a:r>
              <a:rPr lang="es-PA" i="1" dirty="0"/>
              <a:t>Rev. </a:t>
            </a:r>
            <a:r>
              <a:rPr lang="es-PA" i="1" dirty="0" err="1"/>
              <a:t>Cienc</a:t>
            </a:r>
            <a:r>
              <a:rPr lang="es-PA" i="1" dirty="0"/>
              <a:t>. Salud</a:t>
            </a:r>
            <a:r>
              <a:rPr lang="es-PA" dirty="0"/>
              <a:t>, </a:t>
            </a:r>
            <a:r>
              <a:rPr lang="es-PA" i="1" dirty="0"/>
              <a:t>14</a:t>
            </a:r>
            <a:r>
              <a:rPr lang="es-PA" dirty="0"/>
              <a:t>(1), 115–121.</a:t>
            </a:r>
          </a:p>
          <a:p>
            <a:r>
              <a:rPr lang="es-PA" dirty="0"/>
              <a:t>T, A. V., &amp; D, P. R. H. (2009). Algunas claves para escribir correctamente un artículo científico, </a:t>
            </a:r>
            <a:r>
              <a:rPr lang="es-PA" i="1" dirty="0"/>
              <a:t>80</a:t>
            </a:r>
            <a:r>
              <a:rPr lang="es-PA" dirty="0"/>
              <a:t>(1), 70–78.</a:t>
            </a:r>
          </a:p>
          <a:p>
            <a:r>
              <a:rPr lang="es-PA" dirty="0" err="1"/>
              <a:t>Guirao-Goris</a:t>
            </a:r>
            <a:r>
              <a:rPr lang="es-PA" dirty="0"/>
              <a:t>, J.A; Olmedo Salas, A; Ferrer </a:t>
            </a:r>
            <a:r>
              <a:rPr lang="es-PA" dirty="0" err="1"/>
              <a:t>Ferrandis</a:t>
            </a:r>
            <a:r>
              <a:rPr lang="es-PA" dirty="0"/>
              <a:t>, E. (2008). El artículo de revisión. </a:t>
            </a:r>
            <a:r>
              <a:rPr lang="es-PA" i="1" dirty="0"/>
              <a:t>Revista Iberoamericana de Enfermería Comunitaria</a:t>
            </a:r>
            <a:r>
              <a:rPr lang="es-PA" dirty="0"/>
              <a:t>. https://doi.org/10.1590/S0864-34662008000400011</a:t>
            </a:r>
          </a:p>
          <a:p>
            <a:pPr marL="0" lvl="0" indent="0" algn="just">
              <a:buNone/>
            </a:pPr>
            <a:endParaRPr lang="es-PA" dirty="0"/>
          </a:p>
        </p:txBody>
      </p:sp>
    </p:spTree>
    <p:extLst>
      <p:ext uri="{BB962C8B-B14F-4D97-AF65-F5344CB8AC3E}">
        <p14:creationId xmlns:p14="http://schemas.microsoft.com/office/powerpoint/2010/main" val="3005529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a:bodyPr>
          <a:lstStyle/>
          <a:p>
            <a:r>
              <a:rPr lang="es-PA" b="1" dirty="0">
                <a:solidFill>
                  <a:srgbClr val="33006F"/>
                </a:solidFill>
              </a:rPr>
              <a:t>Tema 1: Introducción</a:t>
            </a:r>
          </a:p>
        </p:txBody>
      </p:sp>
      <p:sp>
        <p:nvSpPr>
          <p:cNvPr id="4"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es-PA" dirty="0"/>
          </a:p>
        </p:txBody>
      </p:sp>
      <p:sp>
        <p:nvSpPr>
          <p:cNvPr id="5" name="CuadroTexto 4"/>
          <p:cNvSpPr txBox="1"/>
          <p:nvPr/>
        </p:nvSpPr>
        <p:spPr>
          <a:xfrm>
            <a:off x="3834413" y="2090171"/>
            <a:ext cx="7519387" cy="461665"/>
          </a:xfrm>
          <a:prstGeom prst="rect">
            <a:avLst/>
          </a:prstGeom>
          <a:noFill/>
        </p:spPr>
        <p:txBody>
          <a:bodyPr wrap="square" rtlCol="0">
            <a:spAutoFit/>
          </a:bodyPr>
          <a:lstStyle/>
          <a:p>
            <a:pPr algn="just"/>
            <a:endParaRPr lang="es-PA" sz="2400" dirty="0"/>
          </a:p>
        </p:txBody>
      </p:sp>
      <p:sp>
        <p:nvSpPr>
          <p:cNvPr id="7" name="Marcador de contenido 2">
            <a:extLst>
              <a:ext uri="{FF2B5EF4-FFF2-40B4-BE49-F238E27FC236}">
                <a16:creationId xmlns:a16="http://schemas.microsoft.com/office/drawing/2014/main" id="{F112D11D-7AE8-400D-98C7-BF2FC1280287}"/>
              </a:ext>
            </a:extLst>
          </p:cNvPr>
          <p:cNvSpPr>
            <a:spLocks noGrp="1"/>
          </p:cNvSpPr>
          <p:nvPr/>
        </p:nvSpPr>
        <p:spPr>
          <a:xfrm>
            <a:off x="990600" y="14812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ES" dirty="0"/>
              <a:t>El camino a la publicación</a:t>
            </a:r>
            <a:endParaRPr lang="es-PA" dirty="0"/>
          </a:p>
        </p:txBody>
      </p:sp>
      <p:graphicFrame>
        <p:nvGraphicFramePr>
          <p:cNvPr id="3" name="Diagrama 2">
            <a:extLst>
              <a:ext uri="{FF2B5EF4-FFF2-40B4-BE49-F238E27FC236}">
                <a16:creationId xmlns:a16="http://schemas.microsoft.com/office/drawing/2014/main" id="{15E16245-86F0-4B49-B898-6A2617BB5C95}"/>
              </a:ext>
            </a:extLst>
          </p:cNvPr>
          <p:cNvGraphicFramePr/>
          <p:nvPr>
            <p:extLst>
              <p:ext uri="{D42A27DB-BD31-4B8C-83A1-F6EECF244321}">
                <p14:modId xmlns:p14="http://schemas.microsoft.com/office/powerpoint/2010/main" val="2944344454"/>
              </p:ext>
            </p:extLst>
          </p:nvPr>
        </p:nvGraphicFramePr>
        <p:xfrm>
          <a:off x="1252491" y="1670261"/>
          <a:ext cx="10406109" cy="3706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9681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a:bodyPr>
          <a:lstStyle/>
          <a:p>
            <a:r>
              <a:rPr lang="es-PA" b="1" dirty="0">
                <a:solidFill>
                  <a:srgbClr val="33006F"/>
                </a:solidFill>
              </a:rPr>
              <a:t>Tema 1: Introducción</a:t>
            </a:r>
          </a:p>
        </p:txBody>
      </p:sp>
      <p:sp>
        <p:nvSpPr>
          <p:cNvPr id="6"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PA" dirty="0"/>
              <a:t> </a:t>
            </a:r>
            <a:r>
              <a:rPr lang="es-ES" dirty="0"/>
              <a:t>El camino a la publicación: Tipos de artículos más comunes</a:t>
            </a:r>
          </a:p>
          <a:p>
            <a:pPr algn="just"/>
            <a:endParaRPr lang="es-PA" dirty="0"/>
          </a:p>
          <a:p>
            <a:pPr lvl="0" algn="just"/>
            <a:endParaRPr lang="es-PA" dirty="0"/>
          </a:p>
        </p:txBody>
      </p:sp>
      <p:sp>
        <p:nvSpPr>
          <p:cNvPr id="80" name="CuadroTexto 79">
            <a:extLst>
              <a:ext uri="{FF2B5EF4-FFF2-40B4-BE49-F238E27FC236}">
                <a16:creationId xmlns:a16="http://schemas.microsoft.com/office/drawing/2014/main" id="{0B0D86A4-3030-44A5-A1A2-012AC1A0E692}"/>
              </a:ext>
            </a:extLst>
          </p:cNvPr>
          <p:cNvSpPr txBox="1"/>
          <p:nvPr/>
        </p:nvSpPr>
        <p:spPr>
          <a:xfrm>
            <a:off x="838200" y="2059620"/>
            <a:ext cx="10822558" cy="1938992"/>
          </a:xfrm>
          <a:prstGeom prst="rect">
            <a:avLst/>
          </a:prstGeom>
          <a:noFill/>
        </p:spPr>
        <p:txBody>
          <a:bodyPr wrap="square" rtlCol="0">
            <a:spAutoFit/>
          </a:bodyPr>
          <a:lstStyle/>
          <a:p>
            <a:pPr marL="457200" indent="-457200" algn="just">
              <a:buFont typeface="+mj-lt"/>
              <a:buAutoNum type="arabicPeriod"/>
            </a:pPr>
            <a:r>
              <a:rPr lang="es-ES" sz="2400" u="sng" dirty="0"/>
              <a:t>Artículos </a:t>
            </a:r>
            <a:r>
              <a:rPr lang="es-ES" sz="2400" u="sng" dirty="0" smtClean="0"/>
              <a:t>Científicos Estándar:</a:t>
            </a:r>
            <a:endParaRPr lang="es-ES" sz="2400" u="sng" dirty="0"/>
          </a:p>
          <a:p>
            <a:pPr algn="just"/>
            <a:endParaRPr lang="es-ES" sz="2400" dirty="0"/>
          </a:p>
          <a:p>
            <a:pPr algn="just"/>
            <a:r>
              <a:rPr lang="es-ES" sz="2400" dirty="0"/>
              <a:t>Tienen como objetivo difundir de manera clara y precisa, los resultados originales de una investigación o proyecto realizado sobre un área determinada del conocimiento. También puede fomentar el desarrollo de métodos experimentales innovadores.</a:t>
            </a:r>
          </a:p>
        </p:txBody>
      </p:sp>
    </p:spTree>
    <p:extLst>
      <p:ext uri="{BB962C8B-B14F-4D97-AF65-F5344CB8AC3E}">
        <p14:creationId xmlns:p14="http://schemas.microsoft.com/office/powerpoint/2010/main" val="276194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a:bodyPr>
          <a:lstStyle/>
          <a:p>
            <a:r>
              <a:rPr lang="es-PA" b="1" dirty="0">
                <a:solidFill>
                  <a:srgbClr val="33006F"/>
                </a:solidFill>
              </a:rPr>
              <a:t>Tema 1: Introducción</a:t>
            </a:r>
          </a:p>
        </p:txBody>
      </p:sp>
      <p:sp>
        <p:nvSpPr>
          <p:cNvPr id="6"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PA" dirty="0"/>
              <a:t> </a:t>
            </a:r>
            <a:r>
              <a:rPr lang="es-ES" dirty="0"/>
              <a:t>El camino a la publicación: Tipos de artículos más comunes</a:t>
            </a:r>
          </a:p>
          <a:p>
            <a:pPr algn="just"/>
            <a:endParaRPr lang="es-PA" dirty="0"/>
          </a:p>
          <a:p>
            <a:pPr lvl="0" algn="just"/>
            <a:endParaRPr lang="es-PA" dirty="0"/>
          </a:p>
        </p:txBody>
      </p:sp>
      <p:sp>
        <p:nvSpPr>
          <p:cNvPr id="80" name="CuadroTexto 79">
            <a:extLst>
              <a:ext uri="{FF2B5EF4-FFF2-40B4-BE49-F238E27FC236}">
                <a16:creationId xmlns:a16="http://schemas.microsoft.com/office/drawing/2014/main" id="{0B0D86A4-3030-44A5-A1A2-012AC1A0E692}"/>
              </a:ext>
            </a:extLst>
          </p:cNvPr>
          <p:cNvSpPr txBox="1"/>
          <p:nvPr/>
        </p:nvSpPr>
        <p:spPr>
          <a:xfrm>
            <a:off x="838200" y="2059620"/>
            <a:ext cx="10822558" cy="2677656"/>
          </a:xfrm>
          <a:prstGeom prst="rect">
            <a:avLst/>
          </a:prstGeom>
          <a:noFill/>
        </p:spPr>
        <p:txBody>
          <a:bodyPr wrap="square" rtlCol="0">
            <a:spAutoFit/>
          </a:bodyPr>
          <a:lstStyle/>
          <a:p>
            <a:pPr marL="457200" indent="-457200" algn="just">
              <a:buFont typeface="+mj-lt"/>
              <a:buAutoNum type="arabicPeriod" startAt="2"/>
            </a:pPr>
            <a:r>
              <a:rPr lang="es-ES" sz="2400" u="sng" dirty="0"/>
              <a:t>Artículos de revisión:</a:t>
            </a:r>
          </a:p>
          <a:p>
            <a:pPr algn="just"/>
            <a:endParaRPr lang="es-ES" sz="2400" dirty="0"/>
          </a:p>
          <a:p>
            <a:pPr algn="just"/>
            <a:r>
              <a:rPr lang="es-ES" sz="2400" dirty="0"/>
              <a:t>Proporcionan una visión general de la literatura existente en un campo, resume y organiza los resultados de investigaciones recientes de una manera novedosa que integra y agrega la comprensión para trabajar en el campo, a menudo identifica problemas o problemas específicos y analiza información del trabajo publicado disponible sobre el tema con una perspectiva equilibrada.</a:t>
            </a:r>
          </a:p>
        </p:txBody>
      </p:sp>
    </p:spTree>
    <p:extLst>
      <p:ext uri="{BB962C8B-B14F-4D97-AF65-F5344CB8AC3E}">
        <p14:creationId xmlns:p14="http://schemas.microsoft.com/office/powerpoint/2010/main" val="2637330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849"/>
            <a:ext cx="10515600" cy="975995"/>
          </a:xfrm>
        </p:spPr>
        <p:txBody>
          <a:bodyPr>
            <a:normAutofit/>
          </a:bodyPr>
          <a:lstStyle/>
          <a:p>
            <a:r>
              <a:rPr lang="es-PA" b="1" dirty="0">
                <a:solidFill>
                  <a:srgbClr val="33006F"/>
                </a:solidFill>
              </a:rPr>
              <a:t>Tema 1: Introducción</a:t>
            </a:r>
          </a:p>
        </p:txBody>
      </p:sp>
      <p:sp>
        <p:nvSpPr>
          <p:cNvPr id="6" name="Marcador de contenido 2"/>
          <p:cNvSpPr>
            <a:spLocks noGrp="1"/>
          </p:cNvSpPr>
          <p:nvPr/>
        </p:nvSpPr>
        <p:spPr>
          <a:xfrm>
            <a:off x="838200" y="1328844"/>
            <a:ext cx="10515600" cy="363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PA" dirty="0"/>
              <a:t> </a:t>
            </a:r>
            <a:r>
              <a:rPr lang="es-ES" dirty="0"/>
              <a:t>El camino a la publicación: Estructura y escritura del manuscrito</a:t>
            </a:r>
          </a:p>
          <a:p>
            <a:pPr algn="just"/>
            <a:endParaRPr lang="es-ES" dirty="0"/>
          </a:p>
          <a:p>
            <a:pPr algn="just"/>
            <a:endParaRPr lang="es-ES" dirty="0"/>
          </a:p>
          <a:p>
            <a:pPr algn="just"/>
            <a:endParaRPr lang="es-PA" dirty="0"/>
          </a:p>
          <a:p>
            <a:pPr lvl="0" algn="just"/>
            <a:endParaRPr lang="es-PA" dirty="0"/>
          </a:p>
        </p:txBody>
      </p:sp>
      <p:pic>
        <p:nvPicPr>
          <p:cNvPr id="4" name="Imagen 3">
            <a:extLst>
              <a:ext uri="{FF2B5EF4-FFF2-40B4-BE49-F238E27FC236}">
                <a16:creationId xmlns:a16="http://schemas.microsoft.com/office/drawing/2014/main" id="{40ECF642-18E4-4296-BEE6-9747B92C8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73" y="1780150"/>
            <a:ext cx="5121675" cy="3841256"/>
          </a:xfrm>
          <a:prstGeom prst="rect">
            <a:avLst/>
          </a:prstGeom>
        </p:spPr>
      </p:pic>
      <p:sp>
        <p:nvSpPr>
          <p:cNvPr id="9" name="CuadroTexto 8">
            <a:extLst>
              <a:ext uri="{FF2B5EF4-FFF2-40B4-BE49-F238E27FC236}">
                <a16:creationId xmlns:a16="http://schemas.microsoft.com/office/drawing/2014/main" id="{A4E4F3D1-BD32-4388-84D1-7C1304250172}"/>
              </a:ext>
            </a:extLst>
          </p:cNvPr>
          <p:cNvSpPr txBox="1"/>
          <p:nvPr/>
        </p:nvSpPr>
        <p:spPr>
          <a:xfrm>
            <a:off x="5840534" y="1769078"/>
            <a:ext cx="6226206" cy="4154984"/>
          </a:xfrm>
          <a:prstGeom prst="rect">
            <a:avLst/>
          </a:prstGeom>
          <a:noFill/>
        </p:spPr>
        <p:txBody>
          <a:bodyPr wrap="square" rtlCol="0">
            <a:spAutoFit/>
          </a:bodyPr>
          <a:lstStyle/>
          <a:p>
            <a:pPr algn="just"/>
            <a:r>
              <a:rPr lang="es-ES" sz="2400" dirty="0"/>
              <a:t>“Los artículos científicos comúnmente se divide en cuatro secciones Introducción, Metodología, Resultados y Discusión. Esta estructura llamada </a:t>
            </a:r>
            <a:r>
              <a:rPr lang="es-ES" sz="2400" b="1" dirty="0"/>
              <a:t>IMRYD </a:t>
            </a:r>
            <a:r>
              <a:rPr lang="es-ES" sz="2400" dirty="0"/>
              <a:t>no es un formato de publicación arbitrario, sino el reflejo del proceso de investigación científica. Los artículos suelen necesitar subtítulos dentro de estas secciones para organizar su contenido”. </a:t>
            </a:r>
          </a:p>
          <a:p>
            <a:pPr algn="just"/>
            <a:endParaRPr lang="es-ES" sz="1200" dirty="0"/>
          </a:p>
          <a:p>
            <a:pPr algn="just"/>
            <a:r>
              <a:rPr lang="es-ES" sz="1200" dirty="0"/>
              <a:t>Andrea Villagrán et al. Algunas claves para escribir correctamente un artículo científico , 2009</a:t>
            </a:r>
            <a:r>
              <a:rPr lang="es-ES" sz="1200" dirty="0" smtClean="0"/>
              <a:t>.</a:t>
            </a:r>
          </a:p>
          <a:p>
            <a:pPr algn="just"/>
            <a:endParaRPr lang="es-ES" sz="1200" dirty="0" smtClean="0"/>
          </a:p>
          <a:p>
            <a:pPr algn="just"/>
            <a:r>
              <a:rPr lang="es-ES" sz="1200" dirty="0"/>
              <a:t>Instituto de Ciencias sostenible provienen del taller de escritura de artículos científicos financiado por SENACYT en Julio y Noviembre 2016</a:t>
            </a:r>
            <a:endParaRPr lang="es-PA" sz="1200" dirty="0"/>
          </a:p>
          <a:p>
            <a:pPr algn="just"/>
            <a:endParaRPr lang="es-PA" sz="1200" dirty="0"/>
          </a:p>
        </p:txBody>
      </p:sp>
    </p:spTree>
    <p:extLst>
      <p:ext uri="{BB962C8B-B14F-4D97-AF65-F5344CB8AC3E}">
        <p14:creationId xmlns:p14="http://schemas.microsoft.com/office/powerpoint/2010/main" val="2385432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51265" y="983164"/>
            <a:ext cx="10515600" cy="975995"/>
          </a:xfrm>
        </p:spPr>
        <p:txBody>
          <a:bodyPr>
            <a:normAutofit/>
          </a:bodyPr>
          <a:lstStyle/>
          <a:p>
            <a:r>
              <a:rPr lang="es-PA" b="1" dirty="0">
                <a:solidFill>
                  <a:schemeClr val="bg1"/>
                </a:solidFill>
              </a:rPr>
              <a:t>Consultas o dudas del tema 1</a:t>
            </a:r>
          </a:p>
        </p:txBody>
      </p:sp>
    </p:spTree>
    <p:extLst>
      <p:ext uri="{BB962C8B-B14F-4D97-AF65-F5344CB8AC3E}">
        <p14:creationId xmlns:p14="http://schemas.microsoft.com/office/powerpoint/2010/main" val="1835087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3514</TotalTime>
  <Words>2465</Words>
  <Application>Microsoft Office PowerPoint</Application>
  <PresentationFormat>Panorámica</PresentationFormat>
  <Paragraphs>241</Paragraphs>
  <Slides>49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49</vt:i4>
      </vt:variant>
    </vt:vector>
  </HeadingPairs>
  <TitlesOfParts>
    <vt:vector size="53" baseType="lpstr">
      <vt:lpstr>Arial</vt:lpstr>
      <vt:lpstr>Calibri</vt:lpstr>
      <vt:lpstr>Calibri Light</vt:lpstr>
      <vt:lpstr>Office Theme</vt:lpstr>
      <vt:lpstr>Seminario sobre Redacción de Artículos Científicos (1 Hora)</vt:lpstr>
      <vt:lpstr>Objetivos del seminario</vt:lpstr>
      <vt:lpstr>Contenido del seminario</vt:lpstr>
      <vt:lpstr>Tema 1: Introducción</vt:lpstr>
      <vt:lpstr>Tema 1: Introducción</vt:lpstr>
      <vt:lpstr>Tema 1: Introducción</vt:lpstr>
      <vt:lpstr>Tema 1: Introducción</vt:lpstr>
      <vt:lpstr>Tema 1: Introducción</vt:lpstr>
      <vt:lpstr>Consultas o dudas del tema 1</vt:lpstr>
      <vt:lpstr>Tema 2: Elementos de la estructura de un artículo científico estándar</vt:lpstr>
      <vt:lpstr>Tema 2: Elementos de la estructura de un artículo científico estándar</vt:lpstr>
      <vt:lpstr>Tema 2: Elementos de la estructura de un artículo científico estándar</vt:lpstr>
      <vt:lpstr>Tema 2: Elementos de la estructura de un artículo científico estándar</vt:lpstr>
      <vt:lpstr>Tema 2: Elementos de la estructura de un artículo científico estándar</vt:lpstr>
      <vt:lpstr>Tema 2: Elementos de la estructura de un artículo científico estándar</vt:lpstr>
      <vt:lpstr>Tema 2: Elementos de la estructura de un artículo científico estándar</vt:lpstr>
      <vt:lpstr>Tema 2: Elementos de la estructura de un artículo científico estándar</vt:lpstr>
      <vt:lpstr>Tema 2: Elementos de la estructura de un artículo científico estándar</vt:lpstr>
      <vt:lpstr>Tema 2: Elementos de la estructura de un artículo científico estándar</vt:lpstr>
      <vt:lpstr>Tema 2: Elementos de la estructura de un artículo científico estándar</vt:lpstr>
      <vt:lpstr>Tema 2: Elementos de la estructura de un artículo científico estándar</vt:lpstr>
      <vt:lpstr>Tema 2: Elementos de la estructura de un artículo científico estándar</vt:lpstr>
      <vt:lpstr>Tema 2: Elementos de la estructura de un artículo científico estándar</vt:lpstr>
      <vt:lpstr>Tema 2: Elementos de la estructura de un artículo científico estándar</vt:lpstr>
      <vt:lpstr>Tema 2: Elementos de la estructura de un artículo científico estándar</vt:lpstr>
      <vt:lpstr>Tema 2: Elementos de la estructura de un artículo científico estándar</vt:lpstr>
      <vt:lpstr>Tema 2: Elementos de la estructura de un artículo científico estándar</vt:lpstr>
      <vt:lpstr>Tema 2: Elementos de la estructura de un artículo científico estándar</vt:lpstr>
      <vt:lpstr>Tema 2: Elementos de la estructura de un artículo científico estándar</vt:lpstr>
      <vt:lpstr>Tema 2: Elementos de la estructura de un artículo científico estándar</vt:lpstr>
      <vt:lpstr>Tema 2: Elementos de la estructura de un artículo científico estándar</vt:lpstr>
      <vt:lpstr>Tema 2: Elementos de la estructura de un artículo científico estándar</vt:lpstr>
      <vt:lpstr>Tema 2: Elementos de la estructura de un artículo científico estándar</vt:lpstr>
      <vt:lpstr>Tema 2: Elementos de la estructura de un artículo científico estándar</vt:lpstr>
      <vt:lpstr>Tema 2: Elementos de la estructura de un artículo científico estándar</vt:lpstr>
      <vt:lpstr>Tema 2: Elementos de la estructura de un artículo científico estándar</vt:lpstr>
      <vt:lpstr>Tema 2: Elementos de la estructura de un artículo científico estándar</vt:lpstr>
      <vt:lpstr>Consultas o dudas del tema 2</vt:lpstr>
      <vt:lpstr>Tema 3: Elementos principales en la composición y la redacción de un articulo científico</vt:lpstr>
      <vt:lpstr>Tema 3: Elementos principales en la composición y la redacción de un articulo científico</vt:lpstr>
      <vt:lpstr>Consultas o dudas del tema 3</vt:lpstr>
      <vt:lpstr>Tema 4: Búsqueda, organización y uso en la revisión de la literatura </vt:lpstr>
      <vt:lpstr>Tema 4: Búsqueda, organización y uso en la revisión de la literatura </vt:lpstr>
      <vt:lpstr>Tema 4: Búsqueda, organización y uso en la revisión de la literatura </vt:lpstr>
      <vt:lpstr>Tema 4: Búsqueda, organización y uso en la revisión de la literatura </vt:lpstr>
      <vt:lpstr>Tema 4: Búsqueda, organización y uso en la revisión de la literatura </vt:lpstr>
      <vt:lpstr>Consultas o dudas del tema 4</vt:lpstr>
      <vt:lpstr>Materiales</vt:lpstr>
      <vt:lpstr>Referencias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de Becas Nacionales e Internacionales</dc:title>
  <dc:creator>ciditic</dc:creator>
  <cp:lastModifiedBy>Evaluador1</cp:lastModifiedBy>
  <cp:revision>422</cp:revision>
  <dcterms:created xsi:type="dcterms:W3CDTF">2015-06-19T01:44:01Z</dcterms:created>
  <dcterms:modified xsi:type="dcterms:W3CDTF">2019-06-19T16:05:58Z</dcterms:modified>
</cp:coreProperties>
</file>