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72" r:id="rId3"/>
    <p:sldId id="449" r:id="rId4"/>
    <p:sldId id="476" r:id="rId5"/>
    <p:sldId id="477" r:id="rId6"/>
    <p:sldId id="478" r:id="rId7"/>
    <p:sldId id="479" r:id="rId8"/>
    <p:sldId id="433" r:id="rId9"/>
    <p:sldId id="481" r:id="rId10"/>
    <p:sldId id="450" r:id="rId11"/>
    <p:sldId id="451" r:id="rId12"/>
    <p:sldId id="480" r:id="rId13"/>
    <p:sldId id="456" r:id="rId14"/>
    <p:sldId id="458" r:id="rId15"/>
    <p:sldId id="460" r:id="rId16"/>
    <p:sldId id="459" r:id="rId17"/>
    <p:sldId id="455" r:id="rId18"/>
    <p:sldId id="483" r:id="rId19"/>
    <p:sldId id="482" r:id="rId20"/>
    <p:sldId id="484" r:id="rId21"/>
    <p:sldId id="485" r:id="rId22"/>
    <p:sldId id="486" r:id="rId23"/>
    <p:sldId id="487" r:id="rId24"/>
    <p:sldId id="462" r:id="rId25"/>
    <p:sldId id="420" r:id="rId26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0000"/>
    <a:srgbClr val="CDAFCA"/>
    <a:srgbClr val="D7BFD5"/>
    <a:srgbClr val="51034F"/>
    <a:srgbClr val="E7D9E6"/>
    <a:srgbClr val="42048A"/>
    <a:srgbClr val="FFCCCC"/>
    <a:srgbClr val="E8D3A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02/26/2019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0648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02/26/2019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9408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02/26/2019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4985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02/26/2019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245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02/26/2019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7244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02/26/2019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9529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02/26/2019</a:t>
            </a:fld>
            <a:endParaRPr lang="es-PA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9915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02/26/2019</a:t>
            </a:fld>
            <a:endParaRPr lang="es-PA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5363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02/26/2019</a:t>
            </a:fld>
            <a:endParaRPr lang="es-PA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6491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02/26/2019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3371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02/26/2019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5763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55C20-E630-477E-9480-1D5CD1CF70C6}" type="datetimeFigureOut">
              <a:rPr lang="es-PA" smtClean="0"/>
              <a:t>02/26/2019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0879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4031087" y="5064760"/>
            <a:ext cx="7724034" cy="12039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/>
            <a:r>
              <a:rPr lang="es-PA" sz="2000" b="1" dirty="0" smtClean="0">
                <a:solidFill>
                  <a:srgbClr val="E8D3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A" sz="2000" b="1" dirty="0" smtClean="0">
                <a:solidFill>
                  <a:srgbClr val="E8D3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A" sz="2000" dirty="0" smtClean="0">
                <a:solidFill>
                  <a:srgbClr val="E8D3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de R para estadísticas</a:t>
            </a:r>
            <a:br>
              <a:rPr lang="es-PA" sz="2000" dirty="0" smtClean="0">
                <a:solidFill>
                  <a:srgbClr val="E8D3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A" sz="2800" b="1" dirty="0" smtClean="0">
                <a:solidFill>
                  <a:srgbClr val="E8D3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Fundamentos del Lenguaje, tipo y estructura de datos</a:t>
            </a:r>
            <a:endParaRPr lang="es-PA" sz="2800" b="1" dirty="0">
              <a:solidFill>
                <a:srgbClr val="E8D3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7804597" y="6268720"/>
            <a:ext cx="3889563" cy="325120"/>
          </a:xfrm>
        </p:spPr>
        <p:txBody>
          <a:bodyPr>
            <a:noAutofit/>
          </a:bodyPr>
          <a:lstStyle/>
          <a:p>
            <a:pPr algn="r"/>
            <a:r>
              <a:rPr lang="es-PA" sz="1800" dirty="0" err="1" smtClean="0">
                <a:solidFill>
                  <a:srgbClr val="F1ECFE"/>
                </a:solidFill>
              </a:rPr>
              <a:t>Mgter</a:t>
            </a:r>
            <a:r>
              <a:rPr lang="es-PA" sz="1800" dirty="0" smtClean="0">
                <a:solidFill>
                  <a:srgbClr val="F1ECFE"/>
                </a:solidFill>
              </a:rPr>
              <a:t>. Danny </a:t>
            </a:r>
            <a:r>
              <a:rPr lang="es-PA" sz="1800" dirty="0">
                <a:solidFill>
                  <a:srgbClr val="F1ECFE"/>
                </a:solidFill>
              </a:rPr>
              <a:t>Murillo</a:t>
            </a:r>
          </a:p>
        </p:txBody>
      </p:sp>
    </p:spTree>
    <p:extLst>
      <p:ext uri="{BB962C8B-B14F-4D97-AF65-F5344CB8AC3E}">
        <p14:creationId xmlns:p14="http://schemas.microsoft.com/office/powerpoint/2010/main" val="379108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>
            <a:normAutofit/>
          </a:bodyPr>
          <a:lstStyle/>
          <a:p>
            <a:pPr algn="ctr"/>
            <a:r>
              <a:rPr lang="es-PA" sz="3600" b="1" dirty="0" smtClean="0">
                <a:solidFill>
                  <a:srgbClr val="800080"/>
                </a:solidFill>
              </a:rPr>
              <a:t>Data </a:t>
            </a:r>
            <a:r>
              <a:rPr lang="es-PA" sz="3600" b="1" dirty="0" err="1" smtClean="0">
                <a:solidFill>
                  <a:srgbClr val="800080"/>
                </a:solidFill>
              </a:rPr>
              <a:t>frames</a:t>
            </a:r>
            <a:r>
              <a:rPr lang="es-PA" sz="3600" b="1" dirty="0" smtClean="0">
                <a:solidFill>
                  <a:srgbClr val="800080"/>
                </a:solidFill>
              </a:rPr>
              <a:t>: Insertar filas y columnas</a:t>
            </a:r>
            <a:endParaRPr lang="es-PA" sz="3600" b="1" dirty="0">
              <a:solidFill>
                <a:srgbClr val="80008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12501" y="1474718"/>
            <a:ext cx="103803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PA" sz="2000" dirty="0" smtClean="0"/>
              <a:t>Crear un </a:t>
            </a:r>
            <a:r>
              <a:rPr lang="es-PA" sz="2000" dirty="0" err="1" smtClean="0"/>
              <a:t>dataframe</a:t>
            </a:r>
            <a:r>
              <a:rPr lang="es-PA" sz="2000" dirty="0" err="1" smtClean="0"/>
              <a:t>s</a:t>
            </a:r>
            <a:r>
              <a:rPr lang="es-PA" sz="2000" dirty="0" smtClean="0"/>
              <a:t> de vectores existente</a:t>
            </a:r>
            <a:endParaRPr lang="es-PA" sz="2000" dirty="0"/>
          </a:p>
        </p:txBody>
      </p:sp>
      <p:sp>
        <p:nvSpPr>
          <p:cNvPr id="5" name="Rectángulo 4"/>
          <p:cNvSpPr/>
          <p:nvPr/>
        </p:nvSpPr>
        <p:spPr>
          <a:xfrm>
            <a:off x="812501" y="2288272"/>
            <a:ext cx="10881516" cy="2767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b="1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#creación de vectores</a:t>
            </a:r>
            <a:endParaRPr lang="es-PA" b="1" spc="15" dirty="0">
              <a:solidFill>
                <a:srgbClr val="333333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b="1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&lt;- c("Juan", "Margarita", "</a:t>
            </a:r>
            <a:r>
              <a:rPr lang="es-PA" b="1" spc="15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Ruben</a:t>
            </a:r>
            <a:r>
              <a:rPr lang="es-PA" b="1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", "</a:t>
            </a:r>
            <a:r>
              <a:rPr lang="es-PA" b="1" spc="15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Daniel","Susana</a:t>
            </a:r>
            <a:r>
              <a:rPr lang="es-PA" b="1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b="1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apellido &lt;- c("</a:t>
            </a:r>
            <a:r>
              <a:rPr lang="es-PA" b="1" spc="15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Sanchez</a:t>
            </a:r>
            <a:r>
              <a:rPr lang="es-PA" b="1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", "</a:t>
            </a:r>
            <a:r>
              <a:rPr lang="es-PA" b="1" spc="15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Garcia</a:t>
            </a:r>
            <a:r>
              <a:rPr lang="es-PA" b="1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", "Sancho", "Alfara", "</a:t>
            </a:r>
            <a:r>
              <a:rPr lang="es-PA" b="1" spc="15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Martinez</a:t>
            </a:r>
            <a:r>
              <a:rPr lang="es-PA" b="1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b="1" spc="15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fecha_nacimiento</a:t>
            </a:r>
            <a:r>
              <a:rPr lang="es-PA" b="1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&lt;- c("1976-06-14", "1974-05-07", "1958-12-25", "1983-09-19","1975-07-18")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b="1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sexo &lt;- c("M", "F", "M", "M","F")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b="1" spc="15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nro_hijos</a:t>
            </a:r>
            <a:r>
              <a:rPr lang="es-PA" b="1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&lt;- c(1, 2, 3, 1,2)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b="1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edad&lt;-c(45,67,34,90,85)</a:t>
            </a:r>
            <a:endParaRPr lang="es-P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5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>
                <a:solidFill>
                  <a:srgbClr val="800080"/>
                </a:solidFill>
              </a:rPr>
              <a:t>Data </a:t>
            </a:r>
            <a:r>
              <a:rPr lang="es-PA" sz="3200" b="1" dirty="0" err="1">
                <a:solidFill>
                  <a:srgbClr val="800080"/>
                </a:solidFill>
              </a:rPr>
              <a:t>frames</a:t>
            </a:r>
            <a:r>
              <a:rPr lang="es-PA" sz="3200" b="1" dirty="0">
                <a:solidFill>
                  <a:srgbClr val="800080"/>
                </a:solidFill>
              </a:rPr>
              <a:t>: Insertar filas y columnas</a:t>
            </a:r>
            <a:endParaRPr lang="es-PA" sz="32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12501" y="1474718"/>
            <a:ext cx="103803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PA" sz="2000" dirty="0" smtClean="0"/>
              <a:t>#crear </a:t>
            </a:r>
            <a:r>
              <a:rPr lang="es-PA" sz="2000" dirty="0" err="1" smtClean="0"/>
              <a:t>dataframes</a:t>
            </a:r>
            <a:r>
              <a:rPr lang="es-PA" sz="2000" dirty="0" smtClean="0"/>
              <a:t> con datos de vectores utilizando la función </a:t>
            </a:r>
            <a:r>
              <a:rPr lang="es-PA" sz="2000" b="1" dirty="0" err="1" smtClean="0"/>
              <a:t>cbind</a:t>
            </a:r>
            <a:r>
              <a:rPr lang="es-PA" sz="2000" dirty="0" smtClean="0"/>
              <a:t> añadir columnas)</a:t>
            </a:r>
            <a:endParaRPr lang="es-PA" sz="2000" dirty="0"/>
          </a:p>
        </p:txBody>
      </p:sp>
      <p:sp>
        <p:nvSpPr>
          <p:cNvPr id="5" name="Rectángulo 4"/>
          <p:cNvSpPr/>
          <p:nvPr/>
        </p:nvSpPr>
        <p:spPr>
          <a:xfrm>
            <a:off x="812501" y="2288272"/>
            <a:ext cx="10881516" cy="3115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b="1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estudiante&lt;-</a:t>
            </a:r>
            <a:r>
              <a:rPr lang="es-PA" b="1" spc="15" dirty="0" err="1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data.frame</a:t>
            </a:r>
            <a:r>
              <a:rPr lang="es-PA" b="1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b="1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estudiante&lt;-</a:t>
            </a:r>
            <a:r>
              <a:rPr lang="es-PA" b="1" spc="15" dirty="0" err="1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cbind</a:t>
            </a:r>
            <a:r>
              <a:rPr lang="es-PA" b="1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(nombre</a:t>
            </a:r>
            <a:r>
              <a:rPr lang="es-PA" b="1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b="1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estudiante&lt;-</a:t>
            </a:r>
            <a:r>
              <a:rPr lang="es-PA" b="1" spc="15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cbind</a:t>
            </a:r>
            <a:r>
              <a:rPr lang="es-PA" b="1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PA" b="1" spc="15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estudiante,apellido</a:t>
            </a:r>
            <a:r>
              <a:rPr lang="es-PA" b="1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b="1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estudiante&lt;-</a:t>
            </a:r>
            <a:r>
              <a:rPr lang="es-PA" b="1" spc="15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cbind</a:t>
            </a:r>
            <a:r>
              <a:rPr lang="es-PA" b="1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PA" b="1" spc="15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estudiante,fecha_nacimiento</a:t>
            </a:r>
            <a:r>
              <a:rPr lang="es-PA" b="1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b="1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estudiante&lt;-</a:t>
            </a:r>
            <a:r>
              <a:rPr lang="es-PA" b="1" spc="15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cbind</a:t>
            </a:r>
            <a:r>
              <a:rPr lang="es-PA" b="1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PA" b="1" spc="15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estudiante,sexo</a:t>
            </a:r>
            <a:r>
              <a:rPr lang="es-PA" b="1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b="1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estudiante&lt;-</a:t>
            </a:r>
            <a:r>
              <a:rPr lang="es-PA" b="1" spc="15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cbind</a:t>
            </a:r>
            <a:r>
              <a:rPr lang="es-PA" b="1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PA" b="1" spc="15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estudiante,nro_hijos</a:t>
            </a:r>
            <a:r>
              <a:rPr lang="es-PA" b="1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PA" spc="15" dirty="0" smtClean="0">
              <a:solidFill>
                <a:srgbClr val="333333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sz="1600" b="1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estudiante &lt;-</a:t>
            </a:r>
            <a:r>
              <a:rPr lang="es-PA" sz="1600" b="1" spc="15" dirty="0" err="1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cbind</a:t>
            </a:r>
            <a:r>
              <a:rPr lang="es-PA" sz="1600" b="1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PA" sz="1600" b="1" spc="15" dirty="0" err="1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estudiante,edad</a:t>
            </a:r>
            <a:r>
              <a:rPr lang="es-PA" sz="1600" b="1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P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P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>
            <a:normAutofit/>
          </a:bodyPr>
          <a:lstStyle/>
          <a:p>
            <a:pPr algn="ctr"/>
            <a:r>
              <a:rPr lang="es-PA" sz="3600" b="1" dirty="0" smtClean="0">
                <a:solidFill>
                  <a:srgbClr val="800080"/>
                </a:solidFill>
              </a:rPr>
              <a:t>Crear </a:t>
            </a:r>
            <a:r>
              <a:rPr lang="es-PA" sz="3600" b="1" dirty="0" err="1" smtClean="0">
                <a:solidFill>
                  <a:srgbClr val="800080"/>
                </a:solidFill>
              </a:rPr>
              <a:t>dataframe</a:t>
            </a:r>
            <a:r>
              <a:rPr lang="es-PA" sz="3600" b="1" dirty="0" smtClean="0">
                <a:solidFill>
                  <a:srgbClr val="800080"/>
                </a:solidFill>
              </a:rPr>
              <a:t> con vectores</a:t>
            </a:r>
            <a:endParaRPr lang="es-PA" sz="36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12501" y="1474718"/>
            <a:ext cx="103803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PA" sz="2000" dirty="0" smtClean="0"/>
              <a:t>#crear </a:t>
            </a:r>
            <a:r>
              <a:rPr lang="es-PA" sz="2000" dirty="0" err="1" smtClean="0"/>
              <a:t>dataframes</a:t>
            </a:r>
            <a:r>
              <a:rPr lang="es-PA" sz="2000" dirty="0" smtClean="0"/>
              <a:t> con datos de vectores usando la función </a:t>
            </a:r>
            <a:r>
              <a:rPr lang="es-PA" sz="2000" b="1" dirty="0" err="1" smtClean="0"/>
              <a:t>tibble</a:t>
            </a:r>
            <a:r>
              <a:rPr lang="es-PA" sz="2000" b="1" dirty="0" smtClean="0"/>
              <a:t>() </a:t>
            </a:r>
            <a:endParaRPr lang="es-PA" sz="2000" b="1" dirty="0"/>
          </a:p>
        </p:txBody>
      </p:sp>
      <p:sp>
        <p:nvSpPr>
          <p:cNvPr id="5" name="Rectángulo 4"/>
          <p:cNvSpPr/>
          <p:nvPr/>
        </p:nvSpPr>
        <p:spPr>
          <a:xfrm>
            <a:off x="812501" y="2288272"/>
            <a:ext cx="10881516" cy="2585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b="1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estudiante&lt;-</a:t>
            </a:r>
            <a:r>
              <a:rPr lang="es-PA" b="1" spc="15" dirty="0" err="1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tibble</a:t>
            </a:r>
            <a:r>
              <a:rPr lang="es-PA" b="1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PA" b="1" spc="15" dirty="0" err="1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nombre,apellido</a:t>
            </a:r>
            <a:r>
              <a:rPr lang="es-PA" b="1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PA" b="1" spc="15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fecha_nacimiento,sexo,nro_hijos,edad</a:t>
            </a:r>
            <a:r>
              <a:rPr lang="es-PA" b="1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PA" sz="1600" b="1" spc="15" dirty="0">
              <a:solidFill>
                <a:srgbClr val="333333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sz="1600" b="1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es-PA" sz="1600" b="1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añadir una </a:t>
            </a:r>
            <a:r>
              <a:rPr lang="es-PA" sz="1600" b="1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fila usando función </a:t>
            </a:r>
            <a:r>
              <a:rPr lang="es-PA" sz="1600" b="1" spc="15" dirty="0" err="1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rbind</a:t>
            </a:r>
            <a:endParaRPr lang="es-PA" sz="1600" b="1" spc="15" dirty="0" smtClean="0">
              <a:solidFill>
                <a:srgbClr val="333333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sz="1600" b="1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#crear vector add1</a:t>
            </a:r>
            <a:endParaRPr lang="es-PA" sz="1600" b="1" spc="15" dirty="0">
              <a:solidFill>
                <a:srgbClr val="333333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sz="1600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add1&lt;-c("</a:t>
            </a:r>
            <a:r>
              <a:rPr lang="es-PA" sz="1600" spc="15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Jose</a:t>
            </a:r>
            <a:r>
              <a:rPr lang="es-PA" sz="1600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", "</a:t>
            </a:r>
            <a:r>
              <a:rPr lang="es-PA" sz="1600" spc="15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Oterga</a:t>
            </a:r>
            <a:r>
              <a:rPr lang="es-PA" sz="1600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", "1978-12-12","M",2,65</a:t>
            </a:r>
            <a:r>
              <a:rPr lang="es-PA" sz="1600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sz="1600" b="1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#añadir fila al </a:t>
            </a:r>
            <a:r>
              <a:rPr lang="es-PA" sz="1600" b="1" spc="15" dirty="0" err="1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dataframe</a:t>
            </a:r>
            <a:r>
              <a:rPr lang="es-PA" sz="1600" b="1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estudiante</a:t>
            </a:r>
            <a:endParaRPr lang="es-PA" sz="1600" b="1" spc="15" dirty="0">
              <a:solidFill>
                <a:srgbClr val="333333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sz="1600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estudiante&lt;-</a:t>
            </a:r>
            <a:r>
              <a:rPr lang="es-PA" sz="1600" spc="15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rbind</a:t>
            </a:r>
            <a:r>
              <a:rPr lang="es-PA" sz="1600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(estudiante,add1) </a:t>
            </a:r>
            <a:endParaRPr lang="es-P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7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/>
          <a:lstStyle/>
          <a:p>
            <a:r>
              <a:rPr lang="es-PA" b="1" dirty="0" smtClean="0">
                <a:solidFill>
                  <a:srgbClr val="701C6F"/>
                </a:solidFill>
              </a:rPr>
              <a:t>Seleccionar datos en R : </a:t>
            </a:r>
            <a:r>
              <a:rPr lang="es-PA" b="1" dirty="0"/>
              <a:t>Data </a:t>
            </a:r>
            <a:r>
              <a:rPr lang="es-PA" b="1" dirty="0" err="1"/>
              <a:t>frames</a:t>
            </a:r>
            <a:endParaRPr lang="es-PA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8565" y="1137853"/>
            <a:ext cx="10628244" cy="4447371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2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Si queremos acceder a la variable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PA" altLang="es-PA" sz="2200" dirty="0">
              <a:solidFill>
                <a:srgbClr val="333333"/>
              </a:solidFill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A" altLang="es-PA" sz="2200" dirty="0" err="1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d</a:t>
            </a:r>
            <a:r>
              <a:rPr kumimoji="0" lang="es-PA" altLang="es-PA" sz="2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onsolas" panose="020B0609020204030204" pitchFamily="49" charset="0"/>
              </a:rPr>
              <a:t>ataframe</a:t>
            </a:r>
            <a:r>
              <a:rPr kumimoji="0" lang="es-PA" altLang="es-PA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kumimoji="0" lang="es-PA" altLang="es-PA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(fila, numero de columna)</a:t>
            </a:r>
            <a:endParaRPr lang="es-PA" altLang="es-PA" sz="2200" dirty="0">
              <a:solidFill>
                <a:srgbClr val="333333"/>
              </a:solidFill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A" altLang="es-PA" sz="2200" dirty="0" smtClean="0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estudiante</a:t>
            </a:r>
            <a:r>
              <a:rPr kumimoji="0" lang="es-PA" altLang="es-PA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onsolas" panose="020B0609020204030204" pitchFamily="49" charset="0"/>
              </a:rPr>
              <a:t>[, </a:t>
            </a:r>
            <a:r>
              <a:rPr kumimoji="0" lang="es-PA" altLang="es-PA" sz="2200" b="0" i="0" u="none" strike="noStrike" cap="none" normalizeH="0" baseline="0" dirty="0" smtClean="0">
                <a:ln>
                  <a:noFill/>
                </a:ln>
                <a:solidFill>
                  <a:srgbClr val="F5871F"/>
                </a:solidFill>
                <a:effectLst/>
                <a:ea typeface="Times New Roman" panose="02020603050405020304" pitchFamily="18" charset="0"/>
                <a:cs typeface="Consolas" panose="020B0609020204030204" pitchFamily="49" charset="0"/>
              </a:rPr>
              <a:t>1</a:t>
            </a:r>
            <a:r>
              <a:rPr kumimoji="0" lang="es-PA" altLang="es-PA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onsolas" panose="020B0609020204030204" pitchFamily="49" charset="0"/>
              </a:rPr>
              <a:t>]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PA" altLang="es-PA" sz="2200" dirty="0">
              <a:solidFill>
                <a:srgbClr val="333333"/>
              </a:solidFill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Aunque también podemos referirnos a la columna por su nombre:</a:t>
            </a:r>
            <a:endParaRPr kumimoji="0" lang="es-PA" altLang="es-PA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PA" altLang="es-PA" sz="2200" dirty="0">
              <a:solidFill>
                <a:srgbClr val="333333"/>
              </a:solidFill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A" altLang="es-PA" sz="2200" dirty="0" smtClean="0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estudiante</a:t>
            </a:r>
            <a:r>
              <a:rPr kumimoji="0" lang="es-PA" altLang="es-PA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onsolas" panose="020B0609020204030204" pitchFamily="49" charset="0"/>
              </a:rPr>
              <a:t>[, </a:t>
            </a:r>
            <a:r>
              <a:rPr kumimoji="0" lang="es-PA" altLang="es-PA" sz="2200" b="0" i="0" u="none" strike="noStrike" cap="none" normalizeH="0" baseline="0" dirty="0" smtClean="0">
                <a:ln>
                  <a:noFill/>
                </a:ln>
                <a:solidFill>
                  <a:srgbClr val="718C00"/>
                </a:solidFill>
                <a:effectLst/>
                <a:ea typeface="Times New Roman" panose="02020603050405020304" pitchFamily="18" charset="0"/>
                <a:cs typeface="Consolas" panose="020B0609020204030204" pitchFamily="49" charset="0"/>
              </a:rPr>
              <a:t>“nombre"</a:t>
            </a:r>
            <a:r>
              <a:rPr kumimoji="0" lang="es-PA" altLang="es-PA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onsolas" panose="020B0609020204030204" pitchFamily="49" charset="0"/>
              </a:rPr>
              <a:t>] </a:t>
            </a:r>
            <a:r>
              <a:rPr kumimoji="0" lang="es-PA" altLang="es-PA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o poniendo el nombre de la variable entre dobles corchetes y entre comillas:</a:t>
            </a:r>
            <a:endParaRPr kumimoji="0" lang="es-PA" altLang="es-PA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A" altLang="es-PA" sz="2200" dirty="0" smtClean="0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estudiante</a:t>
            </a:r>
            <a:r>
              <a:rPr kumimoji="0" lang="es-PA" altLang="es-PA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onsolas" panose="020B0609020204030204" pitchFamily="49" charset="0"/>
              </a:rPr>
              <a:t>[[</a:t>
            </a:r>
            <a:r>
              <a:rPr kumimoji="0" lang="es-PA" altLang="es-PA" sz="2200" b="0" i="0" u="none" strike="noStrike" cap="none" normalizeH="0" baseline="0" dirty="0" smtClean="0">
                <a:ln>
                  <a:noFill/>
                </a:ln>
                <a:solidFill>
                  <a:srgbClr val="718C00"/>
                </a:solidFill>
                <a:effectLst/>
                <a:ea typeface="Times New Roman" panose="02020603050405020304" pitchFamily="18" charset="0"/>
                <a:cs typeface="Consolas" panose="020B0609020204030204" pitchFamily="49" charset="0"/>
              </a:rPr>
              <a:t>“</a:t>
            </a:r>
            <a:r>
              <a:rPr lang="es-PA" altLang="es-PA" sz="2200" dirty="0" smtClean="0">
                <a:solidFill>
                  <a:srgbClr val="718C00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n</a:t>
            </a:r>
            <a:r>
              <a:rPr kumimoji="0" lang="es-PA" altLang="es-PA" sz="2200" b="0" i="0" u="none" strike="noStrike" cap="none" normalizeH="0" baseline="0" dirty="0" smtClean="0">
                <a:ln>
                  <a:noFill/>
                </a:ln>
                <a:solidFill>
                  <a:srgbClr val="718C00"/>
                </a:solidFill>
                <a:effectLst/>
                <a:ea typeface="Times New Roman" panose="02020603050405020304" pitchFamily="18" charset="0"/>
                <a:cs typeface="Consolas" panose="020B0609020204030204" pitchFamily="49" charset="0"/>
              </a:rPr>
              <a:t>ombre"</a:t>
            </a:r>
            <a:r>
              <a:rPr kumimoji="0" lang="es-PA" altLang="es-PA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onsolas" panose="020B0609020204030204" pitchFamily="49" charset="0"/>
              </a:rPr>
              <a:t>]]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PA" sz="2200" dirty="0" smtClean="0">
              <a:solidFill>
                <a:srgbClr val="333333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PA" sz="2200" b="1" dirty="0" smtClean="0">
                <a:solidFill>
                  <a:srgbClr val="333333"/>
                </a:solidFill>
              </a:rPr>
              <a:t>Operador $ para uso de variables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2200" dirty="0" err="1" smtClean="0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estudiante$nombre</a:t>
            </a:r>
            <a:r>
              <a:rPr lang="es-PA" altLang="es-PA" sz="2200" dirty="0" smtClean="0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endParaRPr kumimoji="0" lang="es-PA" altLang="es-PA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218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>
            <a:normAutofit/>
          </a:bodyPr>
          <a:lstStyle/>
          <a:p>
            <a:r>
              <a:rPr lang="es-PA" sz="3600" b="1" dirty="0" smtClean="0">
                <a:solidFill>
                  <a:srgbClr val="701C6F"/>
                </a:solidFill>
              </a:rPr>
              <a:t>Seleccionar datos en R : </a:t>
            </a:r>
            <a:r>
              <a:rPr lang="es-PA" sz="3600" b="1" dirty="0"/>
              <a:t>Data </a:t>
            </a:r>
            <a:r>
              <a:rPr lang="es-PA" sz="3600" b="1" dirty="0" err="1" smtClean="0"/>
              <a:t>frames</a:t>
            </a:r>
            <a:r>
              <a:rPr lang="es-PA" sz="3600" b="1" dirty="0" smtClean="0"/>
              <a:t> (columnas)</a:t>
            </a:r>
            <a:endParaRPr lang="es-PA" sz="36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3874" y="1966817"/>
            <a:ext cx="10628244" cy="31239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20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data1&lt;-data[,c(1:5</a:t>
            </a:r>
            <a:r>
              <a:rPr lang="es-PA" altLang="es-PA" sz="2000" b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)]  </a:t>
            </a:r>
            <a:r>
              <a:rPr lang="es-PA" altLang="es-P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# Con esto me quedo con las columnas del 1 al 5. </a:t>
            </a:r>
            <a:endParaRPr lang="es-PA" altLang="es-PA" sz="2000" dirty="0" smtClean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PA" altLang="es-PA" sz="2000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20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data2</a:t>
            </a:r>
            <a:r>
              <a:rPr lang="es-PA" altLang="es-P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&lt;-data[,c("AÑO", "VIVIENDA", "P8.3")] #También puedo llamarlas por su nombre. Pero #sí  vas a seleccionar muchas puede ser </a:t>
            </a:r>
            <a:r>
              <a:rPr lang="es-PA" altLang="es-PA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trabajoso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PA" altLang="es-PA" sz="2000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20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data3</a:t>
            </a:r>
            <a:r>
              <a:rPr lang="es-PA" altLang="es-P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&lt;-data[,c(2:4,15, 19:23)] #Puedes mezclar secuencias y pedidos puntuales.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columnas&lt;-c(1:7) #creas una </a:t>
            </a:r>
            <a:r>
              <a:rPr lang="es-PA" altLang="es-PA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lista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PA" altLang="es-PA" sz="2000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20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data4</a:t>
            </a:r>
            <a:r>
              <a:rPr lang="es-PA" altLang="es-P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&lt;-data[,columnas] </a:t>
            </a:r>
            <a:r>
              <a:rPr lang="es-PA" altLang="es-PA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# </a:t>
            </a:r>
            <a:r>
              <a:rPr lang="es-PA" altLang="es-P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La puedes usar como condición</a:t>
            </a:r>
            <a:r>
              <a:rPr lang="es-PA" altLang="es-PA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PA" altLang="es-PA" sz="2000" dirty="0" smtClean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>
            <a:normAutofit/>
          </a:bodyPr>
          <a:lstStyle/>
          <a:p>
            <a:r>
              <a:rPr lang="es-PA" sz="3600" b="1" dirty="0" smtClean="0">
                <a:solidFill>
                  <a:srgbClr val="701C6F"/>
                </a:solidFill>
              </a:rPr>
              <a:t>Seleccionar datos en R : </a:t>
            </a:r>
            <a:r>
              <a:rPr lang="es-PA" sz="3600" b="1" dirty="0"/>
              <a:t>Data </a:t>
            </a:r>
            <a:r>
              <a:rPr lang="es-PA" sz="3600" b="1" dirty="0" err="1" smtClean="0"/>
              <a:t>frames</a:t>
            </a:r>
            <a:r>
              <a:rPr lang="es-PA" sz="3600" b="1" dirty="0" smtClean="0"/>
              <a:t> (filas)</a:t>
            </a:r>
            <a:endParaRPr lang="es-PA" sz="36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49512" y="1325563"/>
            <a:ext cx="10628244" cy="31239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s-PA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#</a:t>
            </a:r>
            <a:r>
              <a:rPr lang="it-IT" altLang="es-P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select fila por </a:t>
            </a:r>
            <a:r>
              <a:rPr lang="it-IT" altLang="es-PA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condicion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s-PA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#formato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s-PA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# </a:t>
            </a:r>
            <a:r>
              <a:rPr lang="it-IT" altLang="es-PA" sz="2000" b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nombreDataframe</a:t>
            </a:r>
            <a:r>
              <a:rPr lang="it-IT" altLang="es-PA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[</a:t>
            </a:r>
            <a:r>
              <a:rPr lang="it-IT" altLang="es-PA" sz="2000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variableColumna</a:t>
            </a:r>
            <a:r>
              <a:rPr lang="it-IT" altLang="es-PA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&gt; valorDeLaFila, todas las filas]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s-PA" sz="2000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s-PA" sz="20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po2</a:t>
            </a:r>
            <a:r>
              <a:rPr lang="it-IT" altLang="es-P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[po2$</a:t>
            </a:r>
            <a:r>
              <a:rPr lang="it-IT" altLang="es-PA" sz="2000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nombre</a:t>
            </a:r>
            <a:r>
              <a:rPr lang="it-IT" altLang="es-P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=="danny",]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s-PA" sz="20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po2</a:t>
            </a:r>
            <a:r>
              <a:rPr lang="it-IT" altLang="es-P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[po2$</a:t>
            </a:r>
            <a:r>
              <a:rPr lang="it-IT" altLang="es-PA" sz="20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pa2</a:t>
            </a:r>
            <a:r>
              <a:rPr lang="it-IT" altLang="es-P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&gt;10</a:t>
            </a:r>
            <a:r>
              <a:rPr lang="it-IT" altLang="es-PA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,]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s-PA" sz="2000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s-PA" sz="2000" dirty="0" smtClean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s-PA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#se utiliza para separar datos en otro DataFrame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PA" altLang="es-PA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MayorEdad</a:t>
            </a:r>
            <a:r>
              <a:rPr kumimoji="0" lang="es-PA" altLang="es-PA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&lt;-</a:t>
            </a:r>
            <a:r>
              <a:rPr lang="it-IT" altLang="es-PA" sz="2000" b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po2</a:t>
            </a:r>
            <a:r>
              <a:rPr lang="it-IT" altLang="es-PA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[po2$</a:t>
            </a:r>
            <a:r>
              <a:rPr lang="it-IT" altLang="es-PA" sz="2000" b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edad</a:t>
            </a:r>
            <a:r>
              <a:rPr lang="it-IT" altLang="es-PA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&gt;18,]</a:t>
            </a:r>
            <a:endParaRPr kumimoji="0" lang="es-PA" altLang="es-PA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08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29666" y="358924"/>
            <a:ext cx="8840645" cy="1325563"/>
          </a:xfrm>
        </p:spPr>
        <p:txBody>
          <a:bodyPr>
            <a:normAutofit/>
          </a:bodyPr>
          <a:lstStyle/>
          <a:p>
            <a:pPr algn="ctr"/>
            <a:r>
              <a:rPr lang="es-PA" sz="3600" b="1" dirty="0" smtClean="0">
                <a:solidFill>
                  <a:srgbClr val="701C6F"/>
                </a:solidFill>
              </a:rPr>
              <a:t>Añadir varias filas : </a:t>
            </a:r>
            <a:r>
              <a:rPr lang="es-PA" sz="3600" b="1" dirty="0"/>
              <a:t>Data </a:t>
            </a:r>
            <a:r>
              <a:rPr lang="es-PA" sz="3600" b="1" dirty="0" err="1" smtClean="0"/>
              <a:t>frames</a:t>
            </a:r>
            <a:endParaRPr lang="es-PA" sz="36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3874" y="1843708"/>
            <a:ext cx="10628244" cy="33701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#crear filas con las estructura del data </a:t>
            </a:r>
            <a:r>
              <a:rPr lang="es-PA" altLang="es-PA" dirty="0" err="1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frame</a:t>
            </a:r>
            <a:endParaRPr lang="es-PA" altLang="es-PA" dirty="0" smtClean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# utilizar </a:t>
            </a:r>
            <a:r>
              <a:rPr lang="es-PA" altLang="es-PA" b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stringsAsFactors</a:t>
            </a:r>
            <a:r>
              <a:rPr lang="es-PA" altLang="es-P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= FALSE para que las cadenas no se transformen en factor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PA" altLang="es-PA" dirty="0" smtClean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add1</a:t>
            </a:r>
            <a:r>
              <a:rPr lang="es-PA" altLang="es-P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&lt;-</a:t>
            </a:r>
            <a:r>
              <a:rPr lang="es-PA" altLang="es-PA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data.frame</a:t>
            </a:r>
            <a:r>
              <a:rPr lang="es-PA" altLang="es-P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(pa1=8,pa2=25,pa3=2,pa4=6,nombre="pablo", </a:t>
            </a:r>
            <a:r>
              <a:rPr lang="es-PA" altLang="es-PA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stringsAsFactors</a:t>
            </a:r>
            <a:r>
              <a:rPr lang="es-PA" altLang="es-P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= FALSE)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add2&lt;-</a:t>
            </a:r>
            <a:r>
              <a:rPr lang="es-PA" altLang="es-PA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data.frame</a:t>
            </a:r>
            <a:r>
              <a:rPr lang="es-PA" altLang="es-P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(pa1=3,pa2=65,pa3=7,pa4=6,nombre="</a:t>
            </a:r>
            <a:r>
              <a:rPr lang="es-PA" altLang="es-PA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susana</a:t>
            </a:r>
            <a:r>
              <a:rPr lang="es-PA" altLang="es-P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", </a:t>
            </a:r>
            <a:r>
              <a:rPr lang="es-PA" altLang="es-PA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stringsAsFactors</a:t>
            </a:r>
            <a:r>
              <a:rPr lang="es-PA" altLang="es-P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= FALSE)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add3&lt;-</a:t>
            </a:r>
            <a:r>
              <a:rPr lang="es-PA" altLang="es-PA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data.frame</a:t>
            </a:r>
            <a:r>
              <a:rPr lang="es-PA" altLang="es-P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(pa1=5,pa2=35,pa3=8,pa4=6,nombre="</a:t>
            </a:r>
            <a:r>
              <a:rPr lang="es-PA" altLang="es-PA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daniel</a:t>
            </a:r>
            <a:r>
              <a:rPr lang="es-PA" altLang="es-P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", </a:t>
            </a:r>
            <a:r>
              <a:rPr lang="es-PA" altLang="es-PA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stringsAsFactors</a:t>
            </a:r>
            <a:r>
              <a:rPr lang="es-PA" altLang="es-P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= FALSE</a:t>
            </a: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PA" altLang="es-PA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#unir todas las filas usando </a:t>
            </a:r>
            <a:r>
              <a:rPr lang="es-PA" altLang="es-PA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s-PA" altLang="es-PA" dirty="0" err="1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ind_rows</a:t>
            </a:r>
            <a:endParaRPr lang="es-PA" altLang="es-PA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lista&lt;-</a:t>
            </a:r>
            <a:r>
              <a:rPr lang="es-PA" altLang="es-PA" b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bind_rows</a:t>
            </a:r>
            <a:r>
              <a:rPr lang="es-PA" altLang="es-P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(add1,add2,add3</a:t>
            </a: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PA" altLang="es-PA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#añadir filas usando </a:t>
            </a:r>
            <a:r>
              <a:rPr lang="es-PA" altLang="es-PA" dirty="0" err="1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rbind</a:t>
            </a:r>
            <a:endParaRPr lang="es-PA" altLang="es-PA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po2&lt;-</a:t>
            </a:r>
            <a:r>
              <a:rPr lang="es-PA" altLang="es-PA" b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rbind</a:t>
            </a:r>
            <a:r>
              <a:rPr lang="es-PA" altLang="es-P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(po1,lista)</a:t>
            </a:r>
            <a:endParaRPr kumimoji="0" lang="es-PA" altLang="es-PA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8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/>
          <a:lstStyle/>
          <a:p>
            <a:r>
              <a:rPr lang="es-PA" b="1" dirty="0" smtClean="0">
                <a:solidFill>
                  <a:srgbClr val="701C6F"/>
                </a:solidFill>
              </a:rPr>
              <a:t>Estructuras de datos en R : </a:t>
            </a:r>
            <a:r>
              <a:rPr lang="es-PA" b="1" dirty="0"/>
              <a:t>Data </a:t>
            </a:r>
            <a:r>
              <a:rPr lang="es-PA" b="1" dirty="0" err="1"/>
              <a:t>frames</a:t>
            </a:r>
            <a:endParaRPr lang="es-PA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24248" y="1019395"/>
            <a:ext cx="10470524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2800" dirty="0" err="1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library</a:t>
            </a:r>
            <a:r>
              <a:rPr lang="es-PA" altLang="es-PA" sz="2800" dirty="0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s-PA" altLang="es-PA" sz="2800" dirty="0" err="1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dplyr</a:t>
            </a:r>
            <a:r>
              <a:rPr lang="es-PA" altLang="es-PA" sz="2800" dirty="0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)   #paquete a utilizar*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2800" dirty="0" err="1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str</a:t>
            </a:r>
            <a:r>
              <a:rPr lang="es-PA" altLang="es-PA" sz="2800" dirty="0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(estudiante)  #estructura del data </a:t>
            </a:r>
            <a:r>
              <a:rPr lang="es-PA" altLang="es-PA" sz="2800" dirty="0" err="1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frame</a:t>
            </a:r>
            <a:endParaRPr lang="es-PA" altLang="es-PA" sz="2800" dirty="0">
              <a:solidFill>
                <a:srgbClr val="333333"/>
              </a:solidFill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2800" dirty="0" err="1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glimpse</a:t>
            </a:r>
            <a:r>
              <a:rPr lang="es-PA" altLang="es-PA" sz="2800" dirty="0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(estudiante) #*estructura del data </a:t>
            </a:r>
            <a:r>
              <a:rPr lang="es-PA" altLang="es-PA" sz="2800" dirty="0" err="1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frame</a:t>
            </a:r>
            <a:r>
              <a:rPr lang="es-PA" altLang="es-PA" sz="2800" dirty="0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 con datos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2800" dirty="0" err="1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library</a:t>
            </a:r>
            <a:r>
              <a:rPr lang="es-PA" altLang="es-PA" sz="2800" dirty="0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s-PA" altLang="es-PA" sz="2800" dirty="0" err="1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knitr</a:t>
            </a:r>
            <a:r>
              <a:rPr lang="es-PA" altLang="es-PA" sz="2800" dirty="0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)     #paquete a utilizar**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2800" dirty="0" err="1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kable</a:t>
            </a:r>
            <a:r>
              <a:rPr lang="es-PA" altLang="es-PA" sz="2800" dirty="0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(estudiante)  </a:t>
            </a:r>
            <a:r>
              <a:rPr lang="es-PA" altLang="es-PA" sz="2400" dirty="0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#**estructura y datos en formato de tabla (consola)</a:t>
            </a:r>
            <a:endParaRPr lang="es-PA" altLang="es-PA" sz="2800" dirty="0">
              <a:solidFill>
                <a:srgbClr val="333333"/>
              </a:solidFill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2800" dirty="0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View(estudiante)   #visualizar la tabla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2800" dirty="0" err="1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edit</a:t>
            </a:r>
            <a:r>
              <a:rPr lang="es-PA" altLang="es-PA" sz="2800" dirty="0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(estudiante)   #editar tabla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2800" dirty="0" err="1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fix</a:t>
            </a:r>
            <a:r>
              <a:rPr lang="es-PA" altLang="es-PA" sz="2800" dirty="0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(estudiante)    #añadir </a:t>
            </a:r>
            <a:r>
              <a:rPr lang="es-PA" altLang="es-PA" sz="2800" dirty="0" smtClean="0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datos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PA" sz="2800" dirty="0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h</a:t>
            </a:r>
            <a:r>
              <a:rPr lang="es-MX" altLang="es-PA" sz="2800" dirty="0" smtClean="0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ead()  #primeros 10 registros de la tabla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PA" sz="2800" dirty="0" err="1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s</a:t>
            </a:r>
            <a:r>
              <a:rPr lang="es-MX" altLang="es-PA" sz="2800" dirty="0" err="1" smtClean="0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ummary</a:t>
            </a:r>
            <a:r>
              <a:rPr lang="es-MX" altLang="es-PA" sz="2800" dirty="0" smtClean="0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()  #información de datos de la tabla</a:t>
            </a:r>
            <a:endParaRPr lang="es-PA" altLang="es-PA" sz="2800" dirty="0">
              <a:solidFill>
                <a:srgbClr val="333333"/>
              </a:solidFill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2800" dirty="0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tabla&lt;-</a:t>
            </a:r>
            <a:r>
              <a:rPr lang="es-PA" altLang="es-PA" sz="2800" dirty="0" err="1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edit</a:t>
            </a:r>
            <a:r>
              <a:rPr lang="es-PA" altLang="es-PA" sz="2800" dirty="0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s-PA" altLang="es-PA" sz="2800" dirty="0" err="1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data.frame</a:t>
            </a:r>
            <a:r>
              <a:rPr lang="es-PA" altLang="es-PA" sz="2800" dirty="0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())    #crear </a:t>
            </a:r>
            <a:r>
              <a:rPr lang="es-PA" altLang="es-PA" sz="2800" dirty="0" err="1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dataframe</a:t>
            </a:r>
            <a:r>
              <a:rPr lang="es-PA" altLang="es-PA" sz="2800" dirty="0">
                <a:solidFill>
                  <a:srgbClr val="333333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 en editor</a:t>
            </a:r>
            <a:endParaRPr kumimoji="0" lang="es-PA" altLang="es-PA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92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756076" y="2398133"/>
            <a:ext cx="4739754" cy="1754495"/>
          </a:xfrm>
        </p:spPr>
        <p:txBody>
          <a:bodyPr>
            <a:normAutofit fontScale="90000"/>
          </a:bodyPr>
          <a:lstStyle/>
          <a:p>
            <a:pPr algn="ctr"/>
            <a:r>
              <a:rPr lang="es-PA" sz="4800" b="1" dirty="0" smtClean="0">
                <a:solidFill>
                  <a:srgbClr val="701C6F"/>
                </a:solidFill>
              </a:rPr>
              <a:t>Importar datos en R </a:t>
            </a:r>
            <a:r>
              <a:rPr lang="es-PA" sz="4800" b="1" dirty="0">
                <a:solidFill>
                  <a:srgbClr val="701C6F"/>
                </a:solidFill>
              </a:rPr>
              <a:t/>
            </a:r>
            <a:br>
              <a:rPr lang="es-PA" sz="4800" b="1" dirty="0">
                <a:solidFill>
                  <a:srgbClr val="701C6F"/>
                </a:solidFill>
              </a:rPr>
            </a:br>
            <a:endParaRPr lang="es-PA" sz="4800" b="1" dirty="0">
              <a:solidFill>
                <a:srgbClr val="701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29666" y="358924"/>
            <a:ext cx="8840645" cy="1325563"/>
          </a:xfrm>
        </p:spPr>
        <p:txBody>
          <a:bodyPr>
            <a:normAutofit/>
          </a:bodyPr>
          <a:lstStyle/>
          <a:p>
            <a:pPr algn="ctr"/>
            <a:r>
              <a:rPr lang="es-PA" sz="3600" b="1" dirty="0" smtClean="0">
                <a:solidFill>
                  <a:srgbClr val="701C6F"/>
                </a:solidFill>
              </a:rPr>
              <a:t>Importar datos en R</a:t>
            </a:r>
            <a:endParaRPr lang="es-PA" sz="36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35866" y="1526902"/>
            <a:ext cx="10628244" cy="6001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PA" dirty="0"/>
              <a:t>Para importar datos en </a:t>
            </a:r>
            <a:r>
              <a:rPr lang="es-PA" dirty="0" smtClean="0"/>
              <a:t>R, es necesario que este en un formato estándar como .CSV o en </a:t>
            </a:r>
            <a:r>
              <a:rPr lang="es-PA" dirty="0"/>
              <a:t>un archivo en </a:t>
            </a:r>
            <a:r>
              <a:rPr lang="es-PA" dirty="0" smtClean="0"/>
              <a:t>formato Excel</a:t>
            </a:r>
            <a:r>
              <a:rPr lang="es-PA" dirty="0"/>
              <a:t>, SPSS, </a:t>
            </a:r>
            <a:r>
              <a:rPr lang="es-PA" dirty="0" smtClean="0"/>
              <a:t>STRATA , </a:t>
            </a:r>
            <a:r>
              <a:rPr lang="es-PA" dirty="0" err="1" smtClean="0"/>
              <a:t>Rdata</a:t>
            </a:r>
            <a:r>
              <a:rPr lang="es-PA" dirty="0" smtClean="0"/>
              <a:t> u </a:t>
            </a:r>
            <a:r>
              <a:rPr lang="es-PA" dirty="0"/>
              <a:t>otro tipo de </a:t>
            </a:r>
            <a:r>
              <a:rPr lang="es-PA" dirty="0" smtClean="0"/>
              <a:t>archivo de texto. </a:t>
            </a:r>
            <a:endParaRPr lang="es-PA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96110" y="2181845"/>
            <a:ext cx="106680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trabajamos con hojas de c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lculo, la primera fila normalmente est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reservada para la cabecera, mientras que la primera columna es usada para identificar la observaci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</a:t>
            </a:r>
            <a:endParaRPr kumimoji="0" lang="es-PA" altLang="es-PA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Debemos de evitar nombres, valores o campos con espacios en blanco, de lo contrario cada palabra ser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interpretada como una variable, resultando en errores relacionados con el n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mero de elementos por fila en nuestro conjunto de datos.</a:t>
            </a:r>
            <a:endParaRPr kumimoji="0" lang="es-PA" altLang="es-PA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deseamos concatenar palabras, aconsejamos usar guion (-)</a:t>
            </a:r>
            <a:r>
              <a:rPr kumimoji="0" lang="es-PA" altLang="es-PA" sz="16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subrayado abajo (_)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entre las palabras en lugar de un espacio en blanco.</a:t>
            </a:r>
            <a:endParaRPr kumimoji="0" lang="es-PA" altLang="es-PA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Escoger nombres cortos en lugar de largos.</a:t>
            </a:r>
            <a:endParaRPr kumimoji="0" lang="es-PA" altLang="es-PA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Evitar usar los siguientes s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mbolos en los nombres: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s-PA" altLang="es-P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?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s-PA" altLang="es-P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$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s-PA" altLang="es-P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%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s-PA" altLang="es-P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^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s-PA" altLang="es-P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&amp;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s-PA" altLang="es-P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*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s-PA" altLang="es-P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s-PA" altLang="es-P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s-PA" altLang="es-P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-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s-PA" altLang="es-P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#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s-PA" altLang="es-P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?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s-PA" altLang="es-P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s-PA" altLang="es-P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s-PA" altLang="es-P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s-PA" altLang="es-P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/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s-PA" altLang="es-P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|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s-PA" altLang="es-P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\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s-PA" altLang="es-P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[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s-PA" altLang="es-P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]</a:t>
            </a:r>
            <a:r>
              <a:rPr lang="es-PA" altLang="es-PA" sz="1600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Borrar cualquier comentario que hayamos insertado en nuestro archivo Excel para evitar columnas extra, de lo contrario valores NA ser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introducidos en nuestro archivo (que son NA de error</a:t>
            </a:r>
            <a:r>
              <a:rPr kumimoji="0" lang="es-PA" altLang="es-PA" sz="16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de datos vacío) 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s-PA" altLang="es-PA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Comprobar que cualquier valor desconocido en nuestros datos es indicado como</a:t>
            </a:r>
            <a:r>
              <a:rPr kumimoji="0" lang="es-PA" altLang="es-P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s-PA" altLang="es-P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NA</a:t>
            </a:r>
            <a:r>
              <a:rPr lang="es-PA" altLang="es-PA" sz="1600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sino es posible indicarlo al insertar los datos en R.</a:t>
            </a:r>
            <a:endParaRPr kumimoji="0" lang="es-PA" altLang="es-P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5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Objetivo</a:t>
            </a:r>
            <a:endParaRPr lang="es-PA" b="1" dirty="0">
              <a:solidFill>
                <a:srgbClr val="701C6F"/>
              </a:solidFill>
            </a:endParaRPr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891118" y="1325563"/>
            <a:ext cx="10526063" cy="12780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PA" sz="3200" dirty="0" smtClean="0"/>
              <a:t>Dar a conocer los conceptos básicos de la interface de e </a:t>
            </a:r>
            <a:r>
              <a:rPr lang="es-PA" sz="3200" dirty="0" err="1" smtClean="0"/>
              <a:t>Rstudio</a:t>
            </a:r>
            <a:r>
              <a:rPr lang="es-PA" sz="3200" dirty="0" smtClean="0"/>
              <a:t> y las </a:t>
            </a:r>
            <a:r>
              <a:rPr lang="es-PA" sz="3200" dirty="0" err="1" smtClean="0"/>
              <a:t>sintáxis</a:t>
            </a:r>
            <a:r>
              <a:rPr lang="es-PA" sz="3200" dirty="0" smtClean="0"/>
              <a:t> y componentes necesarios para trabajar </a:t>
            </a:r>
            <a:r>
              <a:rPr lang="es-PA" sz="3200" dirty="0"/>
              <a:t>con el lenguaje de </a:t>
            </a:r>
            <a:r>
              <a:rPr lang="es-PA" sz="3200" dirty="0" smtClean="0"/>
              <a:t>análisis de datos R.</a:t>
            </a:r>
            <a:endParaRPr lang="es-PA" sz="3200" dirty="0"/>
          </a:p>
        </p:txBody>
      </p:sp>
    </p:spTree>
    <p:extLst>
      <p:ext uri="{BB962C8B-B14F-4D97-AF65-F5344CB8AC3E}">
        <p14:creationId xmlns:p14="http://schemas.microsoft.com/office/powerpoint/2010/main" val="19739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29666" y="358924"/>
            <a:ext cx="8840645" cy="1325563"/>
          </a:xfrm>
        </p:spPr>
        <p:txBody>
          <a:bodyPr>
            <a:normAutofit/>
          </a:bodyPr>
          <a:lstStyle/>
          <a:p>
            <a:pPr algn="ctr"/>
            <a:r>
              <a:rPr lang="es-PA" sz="3600" b="1" dirty="0" smtClean="0">
                <a:solidFill>
                  <a:srgbClr val="701C6F"/>
                </a:solidFill>
              </a:rPr>
              <a:t>Importar datos en R</a:t>
            </a:r>
            <a:endParaRPr lang="es-PA" sz="36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35866" y="1404397"/>
            <a:ext cx="10628244" cy="39241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PA" dirty="0" smtClean="0"/>
              <a:t>Para cargar datos en R en </a:t>
            </a:r>
            <a:r>
              <a:rPr lang="es-PA" dirty="0" err="1" smtClean="0"/>
              <a:t>fomato</a:t>
            </a:r>
            <a:r>
              <a:rPr lang="es-PA" dirty="0" smtClean="0"/>
              <a:t> .</a:t>
            </a:r>
            <a:r>
              <a:rPr lang="es-PA" dirty="0" err="1" smtClean="0"/>
              <a:t>csv</a:t>
            </a:r>
            <a:r>
              <a:rPr lang="es-PA" dirty="0" smtClean="0"/>
              <a:t> utilizamos la función  </a:t>
            </a:r>
            <a:r>
              <a:rPr lang="es-PA" b="1" dirty="0" smtClean="0"/>
              <a:t>read.csv</a:t>
            </a:r>
          </a:p>
          <a:p>
            <a:endParaRPr lang="es-PA" b="1" dirty="0" smtClean="0"/>
          </a:p>
          <a:p>
            <a:r>
              <a:rPr lang="es-PA" b="1" dirty="0" smtClean="0"/>
              <a:t>#si nuestro archivo esta en el computador </a:t>
            </a:r>
          </a:p>
          <a:p>
            <a:r>
              <a:rPr lang="es-PA" dirty="0" smtClean="0"/>
              <a:t>titanic2 </a:t>
            </a:r>
            <a:r>
              <a:rPr lang="es-PA" dirty="0"/>
              <a:t>&lt;- read.csv(file="Titanic.csv", head=TRUE, </a:t>
            </a:r>
            <a:r>
              <a:rPr lang="es-PA" dirty="0" err="1" smtClean="0"/>
              <a:t>sep</a:t>
            </a:r>
            <a:r>
              <a:rPr lang="es-PA" u="sng" dirty="0" smtClean="0"/>
              <a:t>=“;")</a:t>
            </a:r>
          </a:p>
          <a:p>
            <a:endParaRPr lang="es-PA" dirty="0"/>
          </a:p>
          <a:p>
            <a:r>
              <a:rPr lang="es-PA" dirty="0" smtClean="0"/>
              <a:t>File= nombre del archivo</a:t>
            </a:r>
          </a:p>
          <a:p>
            <a:r>
              <a:rPr lang="es-PA" dirty="0" smtClean="0"/>
              <a:t>Head= TRUE , la primera fila es el encabezado o nombre de las variables</a:t>
            </a:r>
          </a:p>
          <a:p>
            <a:r>
              <a:rPr lang="es-PA" dirty="0" err="1" smtClean="0"/>
              <a:t>sep</a:t>
            </a:r>
            <a:r>
              <a:rPr lang="es-PA" dirty="0" smtClean="0"/>
              <a:t> = es el separador de los datos que puede ser coma, punto y coma, /, tabulación o espacio en blanco.</a:t>
            </a:r>
          </a:p>
          <a:p>
            <a:endParaRPr lang="es-PA" dirty="0"/>
          </a:p>
          <a:p>
            <a:r>
              <a:rPr lang="es-PA" dirty="0" smtClean="0"/>
              <a:t>El archivo se debe asignar a una variable que lo recibirá como un </a:t>
            </a:r>
            <a:r>
              <a:rPr lang="es-PA" dirty="0" err="1" smtClean="0"/>
              <a:t>dataframe</a:t>
            </a:r>
            <a:r>
              <a:rPr lang="es-PA" dirty="0" smtClean="0"/>
              <a:t>.</a:t>
            </a:r>
          </a:p>
          <a:p>
            <a:endParaRPr lang="es-PA" dirty="0"/>
          </a:p>
          <a:p>
            <a:r>
              <a:rPr lang="es-PA" b="1" dirty="0" smtClean="0"/>
              <a:t>#si el archivo esta en la web utilizar el mismo formato pero con la dirección web</a:t>
            </a:r>
          </a:p>
          <a:p>
            <a:r>
              <a:rPr lang="en-US" dirty="0"/>
              <a:t>titanic2 &lt;- read.csv(file="https://raw.githubusercontent.com/</a:t>
            </a:r>
            <a:r>
              <a:rPr lang="en-US" dirty="0" err="1"/>
              <a:t>datasciencedojo</a:t>
            </a:r>
            <a:r>
              <a:rPr lang="en-US" dirty="0"/>
              <a:t>/datasets/master/titanic.csv", head=TRUE, </a:t>
            </a:r>
            <a:r>
              <a:rPr lang="en-US" dirty="0" err="1"/>
              <a:t>sep</a:t>
            </a:r>
            <a:r>
              <a:rPr lang="en-US" dirty="0" smtClean="0"/>
              <a:t>=",")</a:t>
            </a:r>
            <a:endParaRPr lang="es-PA" dirty="0"/>
          </a:p>
        </p:txBody>
      </p:sp>
      <p:sp>
        <p:nvSpPr>
          <p:cNvPr id="3" name="Rectángulo 2"/>
          <p:cNvSpPr/>
          <p:nvPr/>
        </p:nvSpPr>
        <p:spPr>
          <a:xfrm>
            <a:off x="635866" y="5517634"/>
            <a:ext cx="4356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Explicar</a:t>
            </a:r>
            <a:r>
              <a:rPr lang="en-US" i="1" dirty="0" smtClean="0"/>
              <a:t> </a:t>
            </a:r>
            <a:r>
              <a:rPr lang="en-US" i="1" dirty="0" err="1" smtClean="0"/>
              <a:t>parámetro</a:t>
            </a:r>
            <a:r>
              <a:rPr lang="en-US" i="1" dirty="0" smtClean="0"/>
              <a:t> </a:t>
            </a:r>
            <a:r>
              <a:rPr lang="en-US" b="1" i="1" dirty="0" err="1" smtClean="0"/>
              <a:t>stringsAsFactors</a:t>
            </a:r>
            <a:r>
              <a:rPr lang="en-US" b="1" i="1" dirty="0" smtClean="0"/>
              <a:t> </a:t>
            </a:r>
            <a:r>
              <a:rPr lang="en-US" b="1" i="1" dirty="0"/>
              <a:t>= FALSE</a:t>
            </a:r>
            <a:endParaRPr lang="es-PA" b="1" i="1" dirty="0"/>
          </a:p>
        </p:txBody>
      </p:sp>
    </p:spTree>
    <p:extLst>
      <p:ext uri="{BB962C8B-B14F-4D97-AF65-F5344CB8AC3E}">
        <p14:creationId xmlns:p14="http://schemas.microsoft.com/office/powerpoint/2010/main" val="141900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968500" y="2398133"/>
            <a:ext cx="9093200" cy="1754495"/>
          </a:xfrm>
        </p:spPr>
        <p:txBody>
          <a:bodyPr>
            <a:normAutofit/>
          </a:bodyPr>
          <a:lstStyle/>
          <a:p>
            <a:pPr algn="ctr"/>
            <a:r>
              <a:rPr lang="es-PA" sz="4800" b="1" dirty="0" smtClean="0">
                <a:solidFill>
                  <a:srgbClr val="701C6F"/>
                </a:solidFill>
              </a:rPr>
              <a:t>Funciones para columnas, filas y tipo factores</a:t>
            </a:r>
            <a:endParaRPr lang="es-PA" sz="4800" b="1" dirty="0">
              <a:solidFill>
                <a:srgbClr val="701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1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29666" y="358924"/>
            <a:ext cx="8840645" cy="1325563"/>
          </a:xfrm>
        </p:spPr>
        <p:txBody>
          <a:bodyPr>
            <a:normAutofit/>
          </a:bodyPr>
          <a:lstStyle/>
          <a:p>
            <a:pPr algn="ctr"/>
            <a:r>
              <a:rPr lang="es-PA" sz="3600" b="1" dirty="0" smtClean="0">
                <a:solidFill>
                  <a:srgbClr val="701C6F"/>
                </a:solidFill>
              </a:rPr>
              <a:t>FUNCIÓN </a:t>
            </a:r>
            <a:r>
              <a:rPr lang="es-PA" sz="3600" b="1" dirty="0" err="1" smtClean="0">
                <a:solidFill>
                  <a:srgbClr val="701C6F"/>
                </a:solidFill>
              </a:rPr>
              <a:t>apply</a:t>
            </a:r>
            <a:r>
              <a:rPr lang="es-PA" sz="3600" b="1" dirty="0" smtClean="0">
                <a:solidFill>
                  <a:srgbClr val="701C6F"/>
                </a:solidFill>
              </a:rPr>
              <a:t>()</a:t>
            </a:r>
            <a:endParaRPr lang="es-PA" sz="36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35866" y="1468205"/>
            <a:ext cx="10628244" cy="17081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PA" dirty="0" smtClean="0"/>
              <a:t>Aplica </a:t>
            </a:r>
            <a:r>
              <a:rPr lang="es-PA" dirty="0"/>
              <a:t>una función a una matriz, lista o vector que se le pase como parámetro.</a:t>
            </a:r>
          </a:p>
          <a:p>
            <a:r>
              <a:rPr lang="es-PA" dirty="0"/>
              <a:t>Argumento 1: matriz, lista o vector</a:t>
            </a:r>
          </a:p>
          <a:p>
            <a:r>
              <a:rPr lang="es-PA" dirty="0"/>
              <a:t>Argumento 2: 1 para operar sobre las columnas y 2 para operar sobre las filas</a:t>
            </a:r>
          </a:p>
          <a:p>
            <a:r>
              <a:rPr lang="es-PA" dirty="0"/>
              <a:t>Argumento 3: Operador que se aplica sobre filas o columnas, </a:t>
            </a:r>
            <a:r>
              <a:rPr lang="es-PA" dirty="0" smtClean="0"/>
              <a:t>funciones (sum, median, mean)</a:t>
            </a:r>
          </a:p>
          <a:p>
            <a:endParaRPr lang="es-PA" dirty="0"/>
          </a:p>
          <a:p>
            <a:r>
              <a:rPr lang="es-PA" dirty="0" err="1" smtClean="0"/>
              <a:t>Apply</a:t>
            </a:r>
            <a:r>
              <a:rPr lang="es-PA" dirty="0" smtClean="0"/>
              <a:t>(argumento1, argumento2, argumento3)</a:t>
            </a:r>
            <a:endParaRPr lang="es-PA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5988" y="3293731"/>
            <a:ext cx="10668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es-PA" altLang="es-PA" sz="1600" b="1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#suma los datos de las columnas</a:t>
            </a:r>
          </a:p>
          <a:p>
            <a:pPr lvl="0" algn="just"/>
            <a:r>
              <a:rPr lang="es-PA" altLang="es-PA" sz="1600" dirty="0" err="1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s-PA" altLang="es-PA" sz="1600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(notas_semestre,2,mean)</a:t>
            </a:r>
          </a:p>
          <a:p>
            <a:pPr lvl="0" algn="just"/>
            <a:endParaRPr lang="es-PA" altLang="es-PA" sz="1600" dirty="0">
              <a:solidFill>
                <a:srgbClr val="333333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s-PA" altLang="es-PA" sz="1600" b="1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#suma los datos de los filas</a:t>
            </a:r>
            <a:endParaRPr lang="es-PA" altLang="es-PA" sz="1600" b="1" dirty="0">
              <a:solidFill>
                <a:srgbClr val="333333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s-PA" altLang="es-PA" sz="16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s-PA" altLang="es-PA" sz="16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(notas_semestre,1,mean)</a:t>
            </a:r>
            <a:endParaRPr kumimoji="0" lang="es-PA" altLang="es-P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29666" y="358924"/>
            <a:ext cx="8840645" cy="1325563"/>
          </a:xfrm>
        </p:spPr>
        <p:txBody>
          <a:bodyPr>
            <a:normAutofit/>
          </a:bodyPr>
          <a:lstStyle/>
          <a:p>
            <a:pPr algn="ctr"/>
            <a:r>
              <a:rPr lang="es-PA" sz="3600" b="1" dirty="0" smtClean="0">
                <a:solidFill>
                  <a:srgbClr val="701C6F"/>
                </a:solidFill>
              </a:rPr>
              <a:t>FUNCIÓN </a:t>
            </a:r>
            <a:r>
              <a:rPr lang="es-PA" sz="3600" b="1" dirty="0" err="1" smtClean="0">
                <a:solidFill>
                  <a:srgbClr val="701C6F"/>
                </a:solidFill>
              </a:rPr>
              <a:t>tapply</a:t>
            </a:r>
            <a:r>
              <a:rPr lang="es-PA" sz="3600" b="1" dirty="0" smtClean="0">
                <a:solidFill>
                  <a:srgbClr val="701C6F"/>
                </a:solidFill>
              </a:rPr>
              <a:t>()</a:t>
            </a:r>
            <a:endParaRPr lang="es-PA" sz="36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35866" y="1329706"/>
            <a:ext cx="10628244" cy="198515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PA" dirty="0"/>
              <a:t>Realiza una operación (parámetro 3) respecto a un vector (parámetro 1) agrupada por los factores que se indiquen como argumento (parámetro 2).</a:t>
            </a:r>
            <a:r>
              <a:rPr lang="es-PA" dirty="0" smtClean="0"/>
              <a:t>.</a:t>
            </a:r>
            <a:endParaRPr lang="es-PA" dirty="0"/>
          </a:p>
          <a:p>
            <a:r>
              <a:rPr lang="es-PA" dirty="0"/>
              <a:t>Argumento 1: </a:t>
            </a:r>
            <a:r>
              <a:rPr lang="es-PA" dirty="0" smtClean="0"/>
              <a:t>valores a calcular</a:t>
            </a:r>
            <a:endParaRPr lang="es-PA" dirty="0"/>
          </a:p>
          <a:p>
            <a:r>
              <a:rPr lang="es-PA" dirty="0"/>
              <a:t>Argumento 2: </a:t>
            </a:r>
            <a:r>
              <a:rPr lang="es-PA" dirty="0" smtClean="0"/>
              <a:t>variable tipo factor</a:t>
            </a:r>
            <a:endParaRPr lang="es-PA" dirty="0"/>
          </a:p>
          <a:p>
            <a:r>
              <a:rPr lang="es-PA" dirty="0"/>
              <a:t>Argumento 3: Operador que se aplica sobre filas </a:t>
            </a:r>
            <a:r>
              <a:rPr lang="es-PA" dirty="0" smtClean="0"/>
              <a:t>, funciones (sum, median, mean)</a:t>
            </a:r>
          </a:p>
          <a:p>
            <a:endParaRPr lang="es-PA" dirty="0"/>
          </a:p>
          <a:p>
            <a:r>
              <a:rPr lang="es-PA" dirty="0" err="1" smtClean="0"/>
              <a:t>tapply</a:t>
            </a:r>
            <a:r>
              <a:rPr lang="es-PA" dirty="0" smtClean="0"/>
              <a:t>(argumento1, argumento2, argumento3)</a:t>
            </a:r>
            <a:endParaRPr lang="es-PA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35866" y="3623928"/>
            <a:ext cx="10668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es-PA" altLang="es-PA" sz="1600" b="1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#La media de </a:t>
            </a:r>
            <a:r>
              <a:rPr lang="es-PA" altLang="es-PA" sz="1600" b="1" dirty="0" err="1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trips</a:t>
            </a:r>
            <a:r>
              <a:rPr lang="es-PA" altLang="es-PA" sz="1600" b="1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 </a:t>
            </a:r>
            <a:r>
              <a:rPr lang="es-PA" altLang="es-PA" sz="1600" b="1" dirty="0" err="1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</a:t>
            </a:r>
            <a:endParaRPr lang="es-PA" altLang="es-PA" sz="1600" b="1" dirty="0" smtClean="0">
              <a:solidFill>
                <a:srgbClr val="333333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s-PA" altLang="es-PA" sz="1600" dirty="0" err="1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tapply</a:t>
            </a:r>
            <a:r>
              <a:rPr lang="es-PA" altLang="es-PA" sz="1600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(uber2$trips</a:t>
            </a:r>
            <a:r>
              <a:rPr lang="es-PA" altLang="es-PA" sz="16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uber2$dispatching_base_number,mean</a:t>
            </a:r>
            <a:r>
              <a:rPr lang="es-PA" altLang="es-PA" sz="1600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 algn="just"/>
            <a:endParaRPr lang="es-PA" altLang="es-PA" sz="1600" b="1" dirty="0">
              <a:solidFill>
                <a:srgbClr val="333333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s-PA" altLang="es-PA" sz="1600" b="1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#suma de vehículos activos </a:t>
            </a:r>
            <a:endParaRPr lang="es-PA" altLang="es-PA" sz="1600" b="1" dirty="0">
              <a:solidFill>
                <a:srgbClr val="333333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s-PA" altLang="es-PA" sz="16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tapply</a:t>
            </a:r>
            <a:r>
              <a:rPr lang="es-PA" altLang="es-PA" sz="16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(uber2$active_vehicles, uber2$dispatching_base_number,sum)</a:t>
            </a:r>
            <a:endParaRPr kumimoji="0" lang="es-PA" altLang="es-PA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20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756076" y="2398133"/>
            <a:ext cx="4739754" cy="1754495"/>
          </a:xfrm>
        </p:spPr>
        <p:txBody>
          <a:bodyPr>
            <a:normAutofit/>
          </a:bodyPr>
          <a:lstStyle/>
          <a:p>
            <a:pPr algn="ctr"/>
            <a:r>
              <a:rPr lang="es-PA" sz="4800" b="1" dirty="0" smtClean="0">
                <a:solidFill>
                  <a:srgbClr val="701C6F"/>
                </a:solidFill>
              </a:rPr>
              <a:t>PAQUETES EN R </a:t>
            </a:r>
            <a:r>
              <a:rPr lang="es-PA" sz="4800" b="1" dirty="0">
                <a:solidFill>
                  <a:srgbClr val="701C6F"/>
                </a:solidFill>
              </a:rPr>
              <a:t/>
            </a:r>
            <a:br>
              <a:rPr lang="es-PA" sz="4800" b="1" dirty="0">
                <a:solidFill>
                  <a:srgbClr val="701C6F"/>
                </a:solidFill>
              </a:rPr>
            </a:br>
            <a:endParaRPr lang="es-PA" sz="4800" b="1" dirty="0">
              <a:solidFill>
                <a:srgbClr val="701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756076" y="2398133"/>
            <a:ext cx="4739754" cy="1754495"/>
          </a:xfrm>
        </p:spPr>
        <p:txBody>
          <a:bodyPr>
            <a:normAutofit/>
          </a:bodyPr>
          <a:lstStyle/>
          <a:p>
            <a:pPr algn="ctr"/>
            <a:r>
              <a:rPr lang="es-PA" sz="4800" b="1" dirty="0">
                <a:solidFill>
                  <a:srgbClr val="701C6F"/>
                </a:solidFill>
              </a:rPr>
              <a:t>MUCHAS </a:t>
            </a:r>
            <a:r>
              <a:rPr lang="es-PA" sz="4800" b="1" dirty="0" smtClean="0">
                <a:solidFill>
                  <a:srgbClr val="701C6F"/>
                </a:solidFill>
              </a:rPr>
              <a:t>GRACIAS</a:t>
            </a:r>
            <a:r>
              <a:rPr lang="es-PA" sz="4800" b="1" dirty="0">
                <a:solidFill>
                  <a:srgbClr val="701C6F"/>
                </a:solidFill>
              </a:rPr>
              <a:t/>
            </a:r>
            <a:br>
              <a:rPr lang="es-PA" sz="4800" b="1" dirty="0">
                <a:solidFill>
                  <a:srgbClr val="701C6F"/>
                </a:solidFill>
              </a:rPr>
            </a:br>
            <a:endParaRPr lang="es-PA" sz="4800" b="1" dirty="0">
              <a:solidFill>
                <a:srgbClr val="701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Estructuras de datos en R : MATRICES</a:t>
            </a:r>
            <a:endParaRPr lang="es-PA" b="1" dirty="0">
              <a:solidFill>
                <a:srgbClr val="701C6F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12501" y="1042453"/>
            <a:ext cx="1038037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Una matriz es un vector </a:t>
            </a:r>
            <a:r>
              <a:rPr kumimoji="0" lang="es-PA" altLang="es-PA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numérico</a:t>
            </a:r>
            <a:r>
              <a:rPr kumimoji="0" lang="es-PA" altLang="es-PA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s-PA" altLang="es-PA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de dos dimensiones o de </a:t>
            </a:r>
            <a:r>
              <a:rPr kumimoji="0" lang="es-PA" altLang="es-PA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longitud 2 que define el número de filas y columnas. </a:t>
            </a:r>
            <a:endParaRPr kumimoji="0" lang="es-PA" altLang="es-PA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Se </a:t>
            </a:r>
            <a:r>
              <a:rPr kumimoji="0" lang="es-PA" altLang="es-PA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crean con la función </a:t>
            </a:r>
            <a:r>
              <a:rPr kumimoji="0" lang="es-PA" altLang="es-PA" sz="2000" b="1" i="0" u="none" strike="noStrike" cap="none" normalizeH="0" baseline="0" dirty="0" err="1" smtClean="0">
                <a:ln>
                  <a:noFill/>
                </a:ln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matrix</a:t>
            </a:r>
            <a:r>
              <a:rPr kumimoji="0" lang="es-PA" altLang="es-PA" sz="2000" b="1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endParaRPr lang="es-PA" altLang="es-PA" sz="2000" b="1" dirty="0"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altLang="es-PA" sz="2000" b="1" i="0" u="none" strike="noStrike" cap="none" normalizeH="0" baseline="0" dirty="0" smtClean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A" altLang="es-PA" sz="2000" b="1" dirty="0" smtClean="0"/>
              <a:t>#matriz de una columna</a:t>
            </a:r>
            <a:endParaRPr lang="es-PA" altLang="es-PA" sz="2000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s-PA" sz="2000" dirty="0"/>
              <a:t>matrix(1:8</a:t>
            </a:r>
            <a:r>
              <a:rPr lang="fr-FR" altLang="es-PA" sz="2000" dirty="0" smtClean="0"/>
              <a:t>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es-PA" sz="20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s-PA" sz="2000" b="1" dirty="0" smtClean="0"/>
              <a:t>#matriz de dos filas y 4 columnas</a:t>
            </a:r>
            <a:endParaRPr lang="fr-FR" altLang="es-PA" sz="2000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s-PA" sz="2000" dirty="0"/>
              <a:t>matrix(1:8, nrow = 2</a:t>
            </a:r>
            <a:r>
              <a:rPr lang="fr-FR" altLang="es-PA" sz="2000" dirty="0" smtClean="0"/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es-PA" sz="20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s-PA" sz="2000" b="1" dirty="0" smtClean="0"/>
              <a:t>#matriz de dosc columnas y 4 filas</a:t>
            </a:r>
            <a:endParaRPr lang="fr-FR" altLang="es-PA" sz="2000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s-PA" sz="2000" dirty="0"/>
              <a:t>matrix(1:8, ncol = 2)</a:t>
            </a:r>
            <a:endParaRPr kumimoji="0" lang="es-PA" altLang="es-PA" sz="200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34" t="65249" r="84366" b="5732"/>
          <a:stretch/>
        </p:blipFill>
        <p:spPr>
          <a:xfrm>
            <a:off x="5919561" y="1676400"/>
            <a:ext cx="3570513" cy="3885438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 flipV="1">
            <a:off x="2600325" y="2590800"/>
            <a:ext cx="3133725" cy="19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3200400" y="3705225"/>
            <a:ext cx="2719161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3086100" y="4629150"/>
            <a:ext cx="2833461" cy="427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4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Estructuras de datos en R : MATRICES</a:t>
            </a:r>
            <a:endParaRPr lang="es-PA" b="1" dirty="0">
              <a:solidFill>
                <a:srgbClr val="701C6F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88701" y="1701210"/>
            <a:ext cx="4762799" cy="178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b="1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#cargar matriz</a:t>
            </a:r>
            <a:endParaRPr lang="es-PA" b="1" spc="15" dirty="0">
              <a:solidFill>
                <a:srgbClr val="333333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spc="15" dirty="0" err="1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r>
              <a:rPr lang="es-PA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(1:8</a:t>
            </a:r>
            <a:r>
              <a:rPr lang="es-PA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PA" spc="15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nrow</a:t>
            </a:r>
            <a:r>
              <a:rPr lang="es-PA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s-PA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PA" sz="1600" spc="15" dirty="0">
              <a:solidFill>
                <a:srgbClr val="333333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sz="1600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crear una </a:t>
            </a:r>
            <a:r>
              <a:rPr lang="es-PA" sz="1600" spc="15" dirty="0" err="1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r>
              <a:rPr lang="es-PA" sz="1600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los datos del 1 al 8 esta guarda los valores ordenados por columnas. </a:t>
            </a:r>
            <a:endParaRPr lang="es-P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747" t="87412" r="82101" b="5674"/>
          <a:stretch/>
        </p:blipFill>
        <p:spPr>
          <a:xfrm>
            <a:off x="6459887" y="3115045"/>
            <a:ext cx="5491068" cy="12449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634" t="80425" r="87806" b="15117"/>
          <a:stretch/>
        </p:blipFill>
        <p:spPr>
          <a:xfrm>
            <a:off x="1106261" y="3860102"/>
            <a:ext cx="4608739" cy="99976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269387" y="1701210"/>
            <a:ext cx="5440013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b="1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#cambiar llenado de la </a:t>
            </a:r>
            <a:r>
              <a:rPr lang="es-PA" b="1" spc="15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r>
              <a:rPr lang="es-PA" b="1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 </a:t>
            </a:r>
            <a:r>
              <a:rPr lang="es-PA" b="1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fila utilizando </a:t>
            </a:r>
            <a:r>
              <a:rPr lang="es-PA" b="1" spc="15" dirty="0" err="1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byrow</a:t>
            </a:r>
            <a:r>
              <a:rPr lang="es-PA" b="1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TRUE</a:t>
            </a:r>
            <a:endParaRPr lang="es-PA" b="1" spc="15" dirty="0">
              <a:solidFill>
                <a:srgbClr val="333333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spc="15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r>
              <a:rPr lang="es-PA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(1:8, </a:t>
            </a:r>
            <a:r>
              <a:rPr lang="es-PA" spc="15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nrow</a:t>
            </a:r>
            <a:r>
              <a:rPr lang="es-PA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2, </a:t>
            </a:r>
            <a:r>
              <a:rPr lang="es-PA" spc="15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byrow</a:t>
            </a:r>
            <a:r>
              <a:rPr lang="es-PA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TRUE)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235200" y="4135964"/>
            <a:ext cx="635000" cy="723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2" name="Rectángulo 11"/>
          <p:cNvSpPr/>
          <p:nvPr/>
        </p:nvSpPr>
        <p:spPr>
          <a:xfrm>
            <a:off x="7366000" y="3565581"/>
            <a:ext cx="2451100" cy="294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cxnSp>
        <p:nvCxnSpPr>
          <p:cNvPr id="13" name="Conector recto 12"/>
          <p:cNvCxnSpPr/>
          <p:nvPr/>
        </p:nvCxnSpPr>
        <p:spPr>
          <a:xfrm>
            <a:off x="5981700" y="1701210"/>
            <a:ext cx="0" cy="3683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4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Estructuras de datos en R : MATRICES</a:t>
            </a:r>
            <a:endParaRPr lang="es-PA" b="1" dirty="0">
              <a:solidFill>
                <a:srgbClr val="701C6F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12501" y="1164472"/>
            <a:ext cx="10380372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Ejemplo: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altLang="es-PA" sz="2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A" altLang="es-PA" sz="1600" b="1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# vector notas semestre por fila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700" dirty="0" err="1" smtClean="0">
                <a:latin typeface="Arial" panose="020B0604020202020204" pitchFamily="34" charset="0"/>
              </a:rPr>
              <a:t>notas_semestre</a:t>
            </a:r>
            <a:r>
              <a:rPr lang="es-PA" altLang="es-PA" sz="1700" dirty="0">
                <a:latin typeface="Arial" panose="020B0604020202020204" pitchFamily="34" charset="0"/>
              </a:rPr>
              <a:t>&lt;-</a:t>
            </a:r>
            <a:r>
              <a:rPr lang="es-PA" altLang="es-PA" sz="1700" dirty="0" err="1">
                <a:latin typeface="Arial" panose="020B0604020202020204" pitchFamily="34" charset="0"/>
              </a:rPr>
              <a:t>matrix</a:t>
            </a:r>
            <a:r>
              <a:rPr lang="es-PA" altLang="es-PA" sz="1700" dirty="0">
                <a:latin typeface="Arial" panose="020B0604020202020204" pitchFamily="34" charset="0"/>
              </a:rPr>
              <a:t>(c(45,85,36,25,96,100,36,95,78,52,96,85,75,85,96,58), </a:t>
            </a:r>
            <a:r>
              <a:rPr lang="es-PA" altLang="es-PA" sz="1700" dirty="0" err="1">
                <a:latin typeface="Arial" panose="020B0604020202020204" pitchFamily="34" charset="0"/>
              </a:rPr>
              <a:t>byrow</a:t>
            </a:r>
            <a:r>
              <a:rPr lang="es-PA" altLang="es-PA" sz="1700" dirty="0">
                <a:latin typeface="Arial" panose="020B0604020202020204" pitchFamily="34" charset="0"/>
              </a:rPr>
              <a:t> = TRUE, </a:t>
            </a:r>
            <a:r>
              <a:rPr lang="es-PA" altLang="es-PA" sz="1700" dirty="0" err="1">
                <a:latin typeface="Arial" panose="020B0604020202020204" pitchFamily="34" charset="0"/>
              </a:rPr>
              <a:t>nrow</a:t>
            </a:r>
            <a:r>
              <a:rPr lang="es-PA" altLang="es-PA" sz="1700" dirty="0">
                <a:latin typeface="Arial" panose="020B0604020202020204" pitchFamily="34" charset="0"/>
              </a:rPr>
              <a:t> = 4</a:t>
            </a:r>
            <a:r>
              <a:rPr lang="es-PA" altLang="es-PA" sz="1700" dirty="0" smtClean="0">
                <a:latin typeface="Arial" panose="020B0604020202020204" pitchFamily="34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PA" altLang="es-PA" sz="17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700" b="1" dirty="0" smtClean="0">
                <a:latin typeface="Arial" panose="020B0604020202020204" pitchFamily="34" charset="0"/>
              </a:rPr>
              <a:t>#dimensiones de una matriz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700" dirty="0" err="1">
                <a:latin typeface="Arial" panose="020B0604020202020204" pitchFamily="34" charset="0"/>
              </a:rPr>
              <a:t>dim</a:t>
            </a:r>
            <a:r>
              <a:rPr lang="es-PA" altLang="es-PA" sz="1700" dirty="0">
                <a:latin typeface="Arial" panose="020B0604020202020204" pitchFamily="34" charset="0"/>
              </a:rPr>
              <a:t>(</a:t>
            </a:r>
            <a:r>
              <a:rPr lang="es-PA" altLang="es-PA" sz="1700" dirty="0" err="1">
                <a:latin typeface="Arial" panose="020B0604020202020204" pitchFamily="34" charset="0"/>
              </a:rPr>
              <a:t>notas_semestre</a:t>
            </a:r>
            <a:r>
              <a:rPr lang="es-PA" altLang="es-PA" sz="1700" dirty="0" smtClean="0">
                <a:latin typeface="Arial" panose="020B0604020202020204" pitchFamily="34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PA" altLang="es-PA" sz="17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700" b="1" dirty="0" smtClean="0">
                <a:latin typeface="Arial" panose="020B0604020202020204" pitchFamily="34" charset="0"/>
              </a:rPr>
              <a:t>#asignar </a:t>
            </a:r>
            <a:r>
              <a:rPr lang="es-PA" altLang="es-PA" sz="1700" b="1" dirty="0">
                <a:latin typeface="Arial" panose="020B0604020202020204" pitchFamily="34" charset="0"/>
              </a:rPr>
              <a:t>nombre a las filas de la matriz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700" dirty="0" err="1">
                <a:latin typeface="Arial" panose="020B0604020202020204" pitchFamily="34" charset="0"/>
              </a:rPr>
              <a:t>colnames</a:t>
            </a:r>
            <a:r>
              <a:rPr lang="es-PA" altLang="es-PA" sz="1700" dirty="0">
                <a:latin typeface="Arial" panose="020B0604020202020204" pitchFamily="34" charset="0"/>
              </a:rPr>
              <a:t>(</a:t>
            </a:r>
            <a:r>
              <a:rPr lang="es-PA" altLang="es-PA" sz="1700" dirty="0" err="1">
                <a:latin typeface="Arial" panose="020B0604020202020204" pitchFamily="34" charset="0"/>
              </a:rPr>
              <a:t>notas_semestre</a:t>
            </a:r>
            <a:r>
              <a:rPr lang="es-PA" altLang="es-PA" sz="1700" dirty="0">
                <a:latin typeface="Arial" panose="020B0604020202020204" pitchFamily="34" charset="0"/>
              </a:rPr>
              <a:t>) &lt;- c("Luis", "</a:t>
            </a:r>
            <a:r>
              <a:rPr lang="es-PA" altLang="es-PA" sz="1700" dirty="0" err="1">
                <a:latin typeface="Arial" panose="020B0604020202020204" pitchFamily="34" charset="0"/>
              </a:rPr>
              <a:t>Pedro","Ana","Rebeca</a:t>
            </a:r>
            <a:r>
              <a:rPr lang="es-PA" altLang="es-PA" sz="1700" dirty="0">
                <a:latin typeface="Arial" panose="020B0604020202020204" pitchFamily="34" charset="0"/>
              </a:rPr>
              <a:t>")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700" b="1" dirty="0" smtClean="0">
                <a:latin typeface="Arial" panose="020B0604020202020204" pitchFamily="34" charset="0"/>
              </a:rPr>
              <a:t>#asignar nombre </a:t>
            </a:r>
            <a:r>
              <a:rPr lang="es-PA" altLang="es-PA" sz="1700" b="1" dirty="0">
                <a:latin typeface="Arial" panose="020B0604020202020204" pitchFamily="34" charset="0"/>
              </a:rPr>
              <a:t>a las columnas de la matriz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700" dirty="0" err="1">
                <a:latin typeface="Arial" panose="020B0604020202020204" pitchFamily="34" charset="0"/>
              </a:rPr>
              <a:t>rownames</a:t>
            </a:r>
            <a:r>
              <a:rPr lang="es-PA" altLang="es-PA" sz="1700" dirty="0">
                <a:latin typeface="Arial" panose="020B0604020202020204" pitchFamily="34" charset="0"/>
              </a:rPr>
              <a:t>(</a:t>
            </a:r>
            <a:r>
              <a:rPr lang="es-PA" altLang="es-PA" sz="1700" dirty="0" err="1">
                <a:latin typeface="Arial" panose="020B0604020202020204" pitchFamily="34" charset="0"/>
              </a:rPr>
              <a:t>notas_semestre</a:t>
            </a:r>
            <a:r>
              <a:rPr lang="es-PA" altLang="es-PA" sz="1700" dirty="0">
                <a:latin typeface="Arial" panose="020B0604020202020204" pitchFamily="34" charset="0"/>
              </a:rPr>
              <a:t>) &lt;- c("pa1","pa2","pa3","pa4")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PA" altLang="es-PA" sz="1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700" b="1" dirty="0" smtClean="0">
                <a:latin typeface="Arial" panose="020B0604020202020204" pitchFamily="34" charset="0"/>
              </a:rPr>
              <a:t>#asignar nombre </a:t>
            </a:r>
            <a:r>
              <a:rPr lang="es-PA" altLang="es-PA" sz="1700" b="1" dirty="0">
                <a:latin typeface="Arial" panose="020B0604020202020204" pitchFamily="34" charset="0"/>
              </a:rPr>
              <a:t>a filas y columnas de la matriz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700" dirty="0" err="1">
                <a:latin typeface="Arial" panose="020B0604020202020204" pitchFamily="34" charset="0"/>
              </a:rPr>
              <a:t>dimnames</a:t>
            </a:r>
            <a:r>
              <a:rPr lang="es-PA" altLang="es-PA" sz="1700" dirty="0">
                <a:latin typeface="Arial" panose="020B0604020202020204" pitchFamily="34" charset="0"/>
              </a:rPr>
              <a:t>(</a:t>
            </a:r>
            <a:r>
              <a:rPr lang="es-PA" altLang="es-PA" sz="1700" dirty="0" err="1">
                <a:latin typeface="Arial" panose="020B0604020202020204" pitchFamily="34" charset="0"/>
              </a:rPr>
              <a:t>notas_semestre</a:t>
            </a:r>
            <a:r>
              <a:rPr lang="es-PA" altLang="es-PA" sz="1700" dirty="0">
                <a:latin typeface="Arial" panose="020B0604020202020204" pitchFamily="34" charset="0"/>
              </a:rPr>
              <a:t>)&lt;-</a:t>
            </a:r>
            <a:r>
              <a:rPr lang="es-PA" altLang="es-PA" sz="1700" dirty="0" err="1">
                <a:latin typeface="Arial" panose="020B0604020202020204" pitchFamily="34" charset="0"/>
              </a:rPr>
              <a:t>list</a:t>
            </a:r>
            <a:r>
              <a:rPr lang="es-PA" altLang="es-PA" sz="1700" dirty="0">
                <a:latin typeface="Arial" panose="020B0604020202020204" pitchFamily="34" charset="0"/>
              </a:rPr>
              <a:t>(c("Juan", "</a:t>
            </a:r>
            <a:r>
              <a:rPr lang="es-PA" altLang="es-PA" sz="1700" dirty="0" err="1">
                <a:latin typeface="Arial" panose="020B0604020202020204" pitchFamily="34" charset="0"/>
              </a:rPr>
              <a:t>Saul</a:t>
            </a:r>
            <a:r>
              <a:rPr lang="es-PA" altLang="es-PA" sz="1700" dirty="0">
                <a:latin typeface="Arial" panose="020B0604020202020204" pitchFamily="34" charset="0"/>
              </a:rPr>
              <a:t>","</a:t>
            </a:r>
            <a:r>
              <a:rPr lang="es-PA" altLang="es-PA" sz="1700" dirty="0" err="1">
                <a:latin typeface="Arial" panose="020B0604020202020204" pitchFamily="34" charset="0"/>
              </a:rPr>
              <a:t>Rebeca","Ana</a:t>
            </a:r>
            <a:r>
              <a:rPr lang="es-PA" altLang="es-PA" sz="1700" dirty="0">
                <a:latin typeface="Arial" panose="020B0604020202020204" pitchFamily="34" charset="0"/>
              </a:rPr>
              <a:t>"),c("parcial1","parcial2","parcial3","parcial4"))</a:t>
            </a:r>
            <a:endParaRPr lang="es-PA" altLang="es-PA" sz="1700" dirty="0" smtClean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PA" altLang="es-PA" sz="170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>
            <a:normAutofit/>
          </a:bodyPr>
          <a:lstStyle/>
          <a:p>
            <a:pPr algn="ctr"/>
            <a:r>
              <a:rPr lang="es-PA" sz="4000" b="1" dirty="0" smtClean="0">
                <a:solidFill>
                  <a:srgbClr val="701C6F"/>
                </a:solidFill>
              </a:rPr>
              <a:t>MATRICES – nombre de filas y columnas</a:t>
            </a:r>
            <a:endParaRPr lang="es-PA" sz="4000" b="1" dirty="0">
              <a:solidFill>
                <a:srgbClr val="701C6F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12501" y="1310666"/>
            <a:ext cx="10380372" cy="438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Ejemplo: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altLang="es-PA" sz="2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400" b="1" dirty="0">
                <a:solidFill>
                  <a:srgbClr val="333333"/>
                </a:solidFill>
                <a:latin typeface="Helvetica" panose="020B0604020202020204" pitchFamily="34" charset="0"/>
              </a:rPr>
              <a:t># vector notas semestre por fila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600" dirty="0" err="1">
                <a:latin typeface="Arial" panose="020B0604020202020204" pitchFamily="34" charset="0"/>
              </a:rPr>
              <a:t>notas_semestre</a:t>
            </a:r>
            <a:r>
              <a:rPr lang="es-PA" altLang="es-PA" sz="1600" dirty="0">
                <a:latin typeface="Arial" panose="020B0604020202020204" pitchFamily="34" charset="0"/>
              </a:rPr>
              <a:t>&lt;-</a:t>
            </a:r>
            <a:r>
              <a:rPr lang="es-PA" altLang="es-PA" sz="1600" dirty="0" err="1">
                <a:latin typeface="Arial" panose="020B0604020202020204" pitchFamily="34" charset="0"/>
              </a:rPr>
              <a:t>matrix</a:t>
            </a:r>
            <a:r>
              <a:rPr lang="es-PA" altLang="es-PA" sz="1600" dirty="0">
                <a:latin typeface="Arial" panose="020B0604020202020204" pitchFamily="34" charset="0"/>
              </a:rPr>
              <a:t>(c(45,85,36,25,96,100,36,95,78,52,96,85,75,85,96,58, 100, 89, 98, 82), </a:t>
            </a:r>
            <a:r>
              <a:rPr lang="es-PA" altLang="es-PA" sz="1600" dirty="0" err="1">
                <a:latin typeface="Arial" panose="020B0604020202020204" pitchFamily="34" charset="0"/>
              </a:rPr>
              <a:t>byrow</a:t>
            </a:r>
            <a:r>
              <a:rPr lang="es-PA" altLang="es-PA" sz="1600" dirty="0">
                <a:latin typeface="Arial" panose="020B0604020202020204" pitchFamily="34" charset="0"/>
              </a:rPr>
              <a:t> = TRUE, </a:t>
            </a:r>
            <a:r>
              <a:rPr lang="es-PA" altLang="es-PA" sz="1600" dirty="0" err="1">
                <a:latin typeface="Arial" panose="020B0604020202020204" pitchFamily="34" charset="0"/>
              </a:rPr>
              <a:t>nrow</a:t>
            </a:r>
            <a:r>
              <a:rPr lang="es-PA" altLang="es-PA" sz="1600" dirty="0">
                <a:latin typeface="Arial" panose="020B0604020202020204" pitchFamily="34" charset="0"/>
              </a:rPr>
              <a:t> = 5)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600" b="1" dirty="0">
                <a:latin typeface="Arial" panose="020B0604020202020204" pitchFamily="34" charset="0"/>
              </a:rPr>
              <a:t>#dimensiones de una matriz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600" dirty="0" err="1">
                <a:latin typeface="Arial" panose="020B0604020202020204" pitchFamily="34" charset="0"/>
              </a:rPr>
              <a:t>dim</a:t>
            </a:r>
            <a:r>
              <a:rPr lang="es-PA" altLang="es-PA" sz="1600" dirty="0">
                <a:latin typeface="Arial" panose="020B0604020202020204" pitchFamily="34" charset="0"/>
              </a:rPr>
              <a:t>(</a:t>
            </a:r>
            <a:r>
              <a:rPr lang="es-PA" altLang="es-PA" sz="1600" dirty="0" err="1">
                <a:latin typeface="Arial" panose="020B0604020202020204" pitchFamily="34" charset="0"/>
              </a:rPr>
              <a:t>notas_semestre</a:t>
            </a:r>
            <a:r>
              <a:rPr lang="es-PA" altLang="es-PA" sz="1600" dirty="0">
                <a:latin typeface="Arial" panose="020B0604020202020204" pitchFamily="34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PA" altLang="es-PA" sz="16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600" b="1" dirty="0">
                <a:latin typeface="Arial" panose="020B0604020202020204" pitchFamily="34" charset="0"/>
              </a:rPr>
              <a:t>#asignar nombre a las filas de la matriz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600" dirty="0" err="1">
                <a:latin typeface="Arial" panose="020B0604020202020204" pitchFamily="34" charset="0"/>
              </a:rPr>
              <a:t>colnames</a:t>
            </a:r>
            <a:r>
              <a:rPr lang="es-PA" altLang="es-PA" sz="1600" dirty="0">
                <a:latin typeface="Arial" panose="020B0604020202020204" pitchFamily="34" charset="0"/>
              </a:rPr>
              <a:t>(</a:t>
            </a:r>
            <a:r>
              <a:rPr lang="es-PA" altLang="es-PA" sz="1600" dirty="0" err="1">
                <a:latin typeface="Arial" panose="020B0604020202020204" pitchFamily="34" charset="0"/>
              </a:rPr>
              <a:t>notas_semestre</a:t>
            </a:r>
            <a:r>
              <a:rPr lang="es-PA" altLang="es-PA" sz="1600" dirty="0">
                <a:latin typeface="Arial" panose="020B0604020202020204" pitchFamily="34" charset="0"/>
              </a:rPr>
              <a:t>) &lt;- c("Luis", "</a:t>
            </a:r>
            <a:r>
              <a:rPr lang="es-PA" altLang="es-PA" sz="1600" dirty="0" err="1">
                <a:latin typeface="Arial" panose="020B0604020202020204" pitchFamily="34" charset="0"/>
              </a:rPr>
              <a:t>Pedro","Ana","Rebeca</a:t>
            </a:r>
            <a:r>
              <a:rPr lang="es-PA" altLang="es-PA" sz="1600" dirty="0">
                <a:latin typeface="Arial" panose="020B0604020202020204" pitchFamily="34" charset="0"/>
              </a:rPr>
              <a:t>")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600" b="1" dirty="0">
                <a:latin typeface="Arial" panose="020B0604020202020204" pitchFamily="34" charset="0"/>
              </a:rPr>
              <a:t>#asignar nombre a las columnas de la matriz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600" dirty="0" err="1">
                <a:latin typeface="Arial" panose="020B0604020202020204" pitchFamily="34" charset="0"/>
              </a:rPr>
              <a:t>rownames</a:t>
            </a:r>
            <a:r>
              <a:rPr lang="es-PA" altLang="es-PA" sz="1600" dirty="0">
                <a:latin typeface="Arial" panose="020B0604020202020204" pitchFamily="34" charset="0"/>
              </a:rPr>
              <a:t>(</a:t>
            </a:r>
            <a:r>
              <a:rPr lang="es-PA" altLang="es-PA" sz="1600" dirty="0" err="1">
                <a:latin typeface="Arial" panose="020B0604020202020204" pitchFamily="34" charset="0"/>
              </a:rPr>
              <a:t>notas_semestre</a:t>
            </a:r>
            <a:r>
              <a:rPr lang="es-PA" altLang="es-PA" sz="1600" dirty="0">
                <a:latin typeface="Arial" panose="020B0604020202020204" pitchFamily="34" charset="0"/>
              </a:rPr>
              <a:t>) &lt;- c("pa1","pa2","pa3","pa4")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PA" altLang="es-PA" sz="16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600" b="1" dirty="0">
                <a:latin typeface="Arial" panose="020B0604020202020204" pitchFamily="34" charset="0"/>
              </a:rPr>
              <a:t>#asignar nombre a filas y columnas de la matriz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600" dirty="0" err="1">
                <a:latin typeface="Arial" panose="020B0604020202020204" pitchFamily="34" charset="0"/>
              </a:rPr>
              <a:t>dimnames</a:t>
            </a:r>
            <a:r>
              <a:rPr lang="es-PA" altLang="es-PA" sz="1600" dirty="0">
                <a:latin typeface="Arial" panose="020B0604020202020204" pitchFamily="34" charset="0"/>
              </a:rPr>
              <a:t>(</a:t>
            </a:r>
            <a:r>
              <a:rPr lang="es-PA" altLang="es-PA" sz="1600" dirty="0" err="1">
                <a:latin typeface="Arial" panose="020B0604020202020204" pitchFamily="34" charset="0"/>
              </a:rPr>
              <a:t>notas_semestre</a:t>
            </a:r>
            <a:r>
              <a:rPr lang="es-PA" altLang="es-PA" sz="1600" dirty="0">
                <a:latin typeface="Arial" panose="020B0604020202020204" pitchFamily="34" charset="0"/>
              </a:rPr>
              <a:t>)&lt;-</a:t>
            </a:r>
            <a:r>
              <a:rPr lang="es-PA" altLang="es-PA" sz="1600" dirty="0" err="1">
                <a:latin typeface="Arial" panose="020B0604020202020204" pitchFamily="34" charset="0"/>
              </a:rPr>
              <a:t>list</a:t>
            </a:r>
            <a:r>
              <a:rPr lang="es-PA" altLang="es-PA" sz="1600" dirty="0">
                <a:latin typeface="Arial" panose="020B0604020202020204" pitchFamily="34" charset="0"/>
              </a:rPr>
              <a:t>(c("Juan", "</a:t>
            </a:r>
            <a:r>
              <a:rPr lang="es-PA" altLang="es-PA" sz="1600" dirty="0" err="1">
                <a:latin typeface="Arial" panose="020B0604020202020204" pitchFamily="34" charset="0"/>
              </a:rPr>
              <a:t>Saul</a:t>
            </a:r>
            <a:r>
              <a:rPr lang="es-PA" altLang="es-PA" sz="1600" dirty="0">
                <a:latin typeface="Arial" panose="020B0604020202020204" pitchFamily="34" charset="0"/>
              </a:rPr>
              <a:t>","</a:t>
            </a:r>
            <a:r>
              <a:rPr lang="es-PA" altLang="es-PA" sz="1600" dirty="0" err="1">
                <a:latin typeface="Arial" panose="020B0604020202020204" pitchFamily="34" charset="0"/>
              </a:rPr>
              <a:t>Rebeca","Ana</a:t>
            </a:r>
            <a:r>
              <a:rPr lang="es-PA" altLang="es-PA" sz="1600" dirty="0">
                <a:latin typeface="Arial" panose="020B0604020202020204" pitchFamily="34" charset="0"/>
              </a:rPr>
              <a:t>“, “Julia”),c("parcial1","parcial2","parcial3","parcial4"))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PA" altLang="es-PA" sz="170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74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>
            <a:normAutofit/>
          </a:bodyPr>
          <a:lstStyle/>
          <a:p>
            <a:pPr algn="ctr"/>
            <a:r>
              <a:rPr lang="es-PA" sz="4000" b="1" dirty="0" smtClean="0">
                <a:solidFill>
                  <a:srgbClr val="701C6F"/>
                </a:solidFill>
              </a:rPr>
              <a:t>MATRICES – seleccionar datos</a:t>
            </a:r>
            <a:endParaRPr lang="es-PA" sz="4000" b="1" dirty="0">
              <a:solidFill>
                <a:srgbClr val="701C6F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12500" y="1056751"/>
            <a:ext cx="10884199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Ejemplo: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altLang="es-PA" sz="2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600" b="1" dirty="0">
                <a:solidFill>
                  <a:srgbClr val="333333"/>
                </a:solidFill>
                <a:latin typeface="Helvetica" panose="020B0604020202020204" pitchFamily="34" charset="0"/>
              </a:rPr>
              <a:t>#seleccionar fila 2 columna 4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600" dirty="0" err="1">
                <a:solidFill>
                  <a:srgbClr val="333333"/>
                </a:solidFill>
                <a:latin typeface="Helvetica" panose="020B0604020202020204" pitchFamily="34" charset="0"/>
              </a:rPr>
              <a:t>notas_semestre</a:t>
            </a:r>
            <a:r>
              <a:rPr lang="es-PA" altLang="es-PA" sz="1600" dirty="0">
                <a:solidFill>
                  <a:srgbClr val="333333"/>
                </a:solidFill>
                <a:latin typeface="Helvetica" panose="020B0604020202020204" pitchFamily="34" charset="0"/>
              </a:rPr>
              <a:t>[2,4</a:t>
            </a:r>
            <a:r>
              <a:rPr lang="es-PA" altLang="es-PA" sz="1600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]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PA" altLang="es-PA" sz="1600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600" b="1" dirty="0">
                <a:solidFill>
                  <a:srgbClr val="333333"/>
                </a:solidFill>
                <a:latin typeface="Helvetica" panose="020B0604020202020204" pitchFamily="34" charset="0"/>
              </a:rPr>
              <a:t>#seleccionar toda la segunda fila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600" dirty="0" err="1">
                <a:solidFill>
                  <a:srgbClr val="333333"/>
                </a:solidFill>
                <a:latin typeface="Helvetica" panose="020B0604020202020204" pitchFamily="34" charset="0"/>
              </a:rPr>
              <a:t>notas_semestre</a:t>
            </a:r>
            <a:r>
              <a:rPr lang="es-PA" altLang="es-PA" sz="1600" dirty="0">
                <a:solidFill>
                  <a:srgbClr val="333333"/>
                </a:solidFill>
                <a:latin typeface="Helvetica" panose="020B0604020202020204" pitchFamily="34" charset="0"/>
              </a:rPr>
              <a:t>[2,]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PA" altLang="es-PA" sz="1600" b="1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600" b="1" dirty="0">
                <a:solidFill>
                  <a:srgbClr val="333333"/>
                </a:solidFill>
                <a:latin typeface="Helvetica" panose="020B0604020202020204" pitchFamily="34" charset="0"/>
              </a:rPr>
              <a:t>#seleccionar toda la tercera columna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600" dirty="0" err="1">
                <a:solidFill>
                  <a:srgbClr val="333333"/>
                </a:solidFill>
                <a:latin typeface="Helvetica" panose="020B0604020202020204" pitchFamily="34" charset="0"/>
              </a:rPr>
              <a:t>notas_semestre</a:t>
            </a:r>
            <a:r>
              <a:rPr lang="es-PA" altLang="es-PA" sz="1600" dirty="0">
                <a:solidFill>
                  <a:srgbClr val="333333"/>
                </a:solidFill>
                <a:latin typeface="Helvetica" panose="020B0604020202020204" pitchFamily="34" charset="0"/>
              </a:rPr>
              <a:t>[,3]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PA" altLang="es-PA" sz="1600" b="1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600" b="1" dirty="0">
                <a:solidFill>
                  <a:srgbClr val="333333"/>
                </a:solidFill>
                <a:latin typeface="Helvetica" panose="020B0604020202020204" pitchFamily="34" charset="0"/>
              </a:rPr>
              <a:t>#seleccionar toda las filas y las columnas 2 a la 3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600" dirty="0" err="1">
                <a:solidFill>
                  <a:srgbClr val="333333"/>
                </a:solidFill>
                <a:latin typeface="Helvetica" panose="020B0604020202020204" pitchFamily="34" charset="0"/>
              </a:rPr>
              <a:t>notas_semestre</a:t>
            </a:r>
            <a:r>
              <a:rPr lang="es-PA" altLang="es-PA" sz="1600" dirty="0">
                <a:solidFill>
                  <a:srgbClr val="333333"/>
                </a:solidFill>
                <a:latin typeface="Helvetica" panose="020B0604020202020204" pitchFamily="34" charset="0"/>
              </a:rPr>
              <a:t>[,2:3]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PA" altLang="es-PA" sz="1600" b="1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600" b="1" dirty="0">
                <a:solidFill>
                  <a:srgbClr val="333333"/>
                </a:solidFill>
                <a:latin typeface="Helvetica" panose="020B0604020202020204" pitchFamily="34" charset="0"/>
              </a:rPr>
              <a:t>#</a:t>
            </a:r>
            <a:r>
              <a:rPr lang="es-PA" altLang="es-PA" sz="1600" b="1" dirty="0" err="1">
                <a:solidFill>
                  <a:srgbClr val="333333"/>
                </a:solidFill>
                <a:latin typeface="Helvetica" panose="020B0604020202020204" pitchFamily="34" charset="0"/>
              </a:rPr>
              <a:t>seleccionra</a:t>
            </a:r>
            <a:r>
              <a:rPr lang="es-PA" altLang="es-PA" sz="1600" b="1" dirty="0">
                <a:solidFill>
                  <a:srgbClr val="333333"/>
                </a:solidFill>
                <a:latin typeface="Helvetica" panose="020B0604020202020204" pitchFamily="34" charset="0"/>
              </a:rPr>
              <a:t> por el nombre de la fila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600" dirty="0" err="1">
                <a:solidFill>
                  <a:srgbClr val="333333"/>
                </a:solidFill>
                <a:latin typeface="Helvetica" panose="020B0604020202020204" pitchFamily="34" charset="0"/>
              </a:rPr>
              <a:t>notas_semestre</a:t>
            </a:r>
            <a:r>
              <a:rPr lang="es-PA" altLang="es-PA" sz="1600" dirty="0">
                <a:solidFill>
                  <a:srgbClr val="333333"/>
                </a:solidFill>
                <a:latin typeface="Helvetica" panose="020B0604020202020204" pitchFamily="34" charset="0"/>
              </a:rPr>
              <a:t>["Juan",]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PA" altLang="es-PA" sz="1600" b="1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600" b="1" dirty="0">
                <a:solidFill>
                  <a:srgbClr val="333333"/>
                </a:solidFill>
                <a:latin typeface="Helvetica" panose="020B0604020202020204" pitchFamily="34" charset="0"/>
              </a:rPr>
              <a:t>#seleccionar por el nombre de la columna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1600" dirty="0" err="1">
                <a:solidFill>
                  <a:srgbClr val="333333"/>
                </a:solidFill>
                <a:latin typeface="Helvetica" panose="020B0604020202020204" pitchFamily="34" charset="0"/>
              </a:rPr>
              <a:t>notas_semestre</a:t>
            </a:r>
            <a:r>
              <a:rPr lang="es-PA" altLang="es-PA" sz="1600" dirty="0">
                <a:solidFill>
                  <a:srgbClr val="333333"/>
                </a:solidFill>
                <a:latin typeface="Helvetica" panose="020B0604020202020204" pitchFamily="34" charset="0"/>
              </a:rPr>
              <a:t>[,"parcial4"]</a:t>
            </a:r>
            <a:endParaRPr kumimoji="0" lang="es-PA" altLang="es-PA" sz="170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0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810220" y="557869"/>
            <a:ext cx="2822713" cy="967409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Tipos de Variables</a:t>
            </a:r>
            <a:endParaRPr lang="es-PA" sz="2400" b="1" dirty="0"/>
          </a:p>
        </p:txBody>
      </p:sp>
      <p:sp>
        <p:nvSpPr>
          <p:cNvPr id="14" name="Rectángulo 13"/>
          <p:cNvSpPr/>
          <p:nvPr/>
        </p:nvSpPr>
        <p:spPr>
          <a:xfrm>
            <a:off x="2413445" y="1848792"/>
            <a:ext cx="2822713" cy="967409"/>
          </a:xfrm>
          <a:prstGeom prst="rect">
            <a:avLst/>
          </a:prstGeom>
          <a:solidFill>
            <a:srgbClr val="CDA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Cuantitativas (Numéricas)</a:t>
            </a:r>
            <a:endParaRPr lang="es-PA" sz="2000" b="1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679421" y="3164960"/>
            <a:ext cx="2822713" cy="9674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Nominales</a:t>
            </a:r>
            <a:endParaRPr lang="es-PA" sz="2000" b="1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8679421" y="4304494"/>
            <a:ext cx="2822713" cy="9674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Ordinales</a:t>
            </a:r>
            <a:endParaRPr lang="es-PA" sz="2000" b="1" dirty="0">
              <a:solidFill>
                <a:schemeClr val="tx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7268064" y="1848791"/>
            <a:ext cx="2822713" cy="967409"/>
          </a:xfrm>
          <a:prstGeom prst="rect">
            <a:avLst/>
          </a:prstGeom>
          <a:solidFill>
            <a:srgbClr val="CDA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Cualitativas (Categorías)</a:t>
            </a:r>
            <a:endParaRPr lang="es-PA" sz="2000" b="1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739194" y="3156549"/>
            <a:ext cx="2822713" cy="9674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Discretas</a:t>
            </a:r>
            <a:endParaRPr lang="es-PA" sz="2000" b="1" dirty="0">
              <a:solidFill>
                <a:schemeClr val="tx1"/>
              </a:solidFill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739193" y="4447472"/>
            <a:ext cx="2822713" cy="9674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continuas</a:t>
            </a:r>
            <a:endParaRPr lang="es-PA" sz="2000" b="1" dirty="0">
              <a:solidFill>
                <a:schemeClr val="tx1"/>
              </a:solidFill>
            </a:endParaRPr>
          </a:p>
        </p:txBody>
      </p:sp>
      <p:cxnSp>
        <p:nvCxnSpPr>
          <p:cNvPr id="20" name="Conector recto 19"/>
          <p:cNvCxnSpPr>
            <a:stCxn id="8" idx="2"/>
            <a:endCxn id="14" idx="0"/>
          </p:cNvCxnSpPr>
          <p:nvPr/>
        </p:nvCxnSpPr>
        <p:spPr>
          <a:xfrm flipH="1">
            <a:off x="3824802" y="1525278"/>
            <a:ext cx="2396775" cy="323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>
            <a:stCxn id="8" idx="2"/>
            <a:endCxn id="21" idx="0"/>
          </p:cNvCxnSpPr>
          <p:nvPr/>
        </p:nvCxnSpPr>
        <p:spPr>
          <a:xfrm>
            <a:off x="6221577" y="1525278"/>
            <a:ext cx="2457844" cy="323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r 31"/>
          <p:cNvCxnSpPr>
            <a:stCxn id="21" idx="3"/>
            <a:endCxn id="15" idx="3"/>
          </p:cNvCxnSpPr>
          <p:nvPr/>
        </p:nvCxnSpPr>
        <p:spPr>
          <a:xfrm>
            <a:off x="10090777" y="2332496"/>
            <a:ext cx="1411357" cy="1316169"/>
          </a:xfrm>
          <a:prstGeom prst="bentConnector3">
            <a:avLst>
              <a:gd name="adj1" fmla="val 1161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r 34"/>
          <p:cNvCxnSpPr>
            <a:stCxn id="14" idx="1"/>
            <a:endCxn id="22" idx="1"/>
          </p:cNvCxnSpPr>
          <p:nvPr/>
        </p:nvCxnSpPr>
        <p:spPr>
          <a:xfrm rot="10800000" flipV="1">
            <a:off x="739195" y="2332496"/>
            <a:ext cx="1674251" cy="1307757"/>
          </a:xfrm>
          <a:prstGeom prst="bentConnector3">
            <a:avLst>
              <a:gd name="adj1" fmla="val 1136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angular 37"/>
          <p:cNvCxnSpPr>
            <a:stCxn id="14" idx="1"/>
            <a:endCxn id="48" idx="1"/>
          </p:cNvCxnSpPr>
          <p:nvPr/>
        </p:nvCxnSpPr>
        <p:spPr>
          <a:xfrm rot="10800000" flipV="1">
            <a:off x="739193" y="2332497"/>
            <a:ext cx="1674252" cy="2598680"/>
          </a:xfrm>
          <a:prstGeom prst="bentConnector3">
            <a:avLst>
              <a:gd name="adj1" fmla="val 1136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angular 44"/>
          <p:cNvCxnSpPr>
            <a:stCxn id="21" idx="3"/>
            <a:endCxn id="16" idx="3"/>
          </p:cNvCxnSpPr>
          <p:nvPr/>
        </p:nvCxnSpPr>
        <p:spPr>
          <a:xfrm>
            <a:off x="10090777" y="2332496"/>
            <a:ext cx="1411357" cy="2455703"/>
          </a:xfrm>
          <a:prstGeom prst="bentConnector3">
            <a:avLst>
              <a:gd name="adj1" fmla="val 1161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/>
          <p:cNvSpPr txBox="1"/>
          <p:nvPr/>
        </p:nvSpPr>
        <p:spPr>
          <a:xfrm>
            <a:off x="3561906" y="3184016"/>
            <a:ext cx="2115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PA" sz="1400" dirty="0"/>
              <a:t>es aquella en la cual se puede contar el número posible de valores </a:t>
            </a:r>
            <a:r>
              <a:rPr lang="es-PA" sz="1400" dirty="0" smtClean="0"/>
              <a:t/>
            </a:r>
            <a:br>
              <a:rPr lang="es-PA" sz="1400" dirty="0" smtClean="0"/>
            </a:br>
            <a:r>
              <a:rPr lang="es-PA" sz="1400" dirty="0" smtClean="0"/>
              <a:t>(</a:t>
            </a:r>
            <a:r>
              <a:rPr lang="es-PA" sz="1400" i="1" dirty="0"/>
              <a:t>son números enteros)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3561907" y="4460774"/>
            <a:ext cx="21159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PA" sz="1400" dirty="0"/>
              <a:t>puede tomar cualquier valor en un intervalo dado (</a:t>
            </a:r>
            <a:r>
              <a:rPr lang="es-PA" sz="1400" i="1" dirty="0"/>
              <a:t>son números reales)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6291669" y="3191015"/>
            <a:ext cx="23176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P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s-P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categorías son valores diferentes por una cualidad, no por una </a:t>
            </a:r>
            <a:r>
              <a:rPr lang="es-P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cantidad.</a:t>
            </a:r>
          </a:p>
          <a:p>
            <a:pPr algn="just"/>
            <a:r>
              <a:rPr lang="es-PA" sz="1400" i="1" dirty="0"/>
              <a:t>S</a:t>
            </a:r>
            <a:r>
              <a:rPr lang="es-PA" sz="1400" i="1" dirty="0" smtClean="0"/>
              <a:t>exo</a:t>
            </a:r>
            <a:r>
              <a:rPr lang="es-PA" sz="1400" i="1" dirty="0"/>
              <a:t>; estado civil.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6291669" y="4304494"/>
            <a:ext cx="2387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A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Tienen </a:t>
            </a:r>
            <a:r>
              <a:rPr lang="es-P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orden, pero no existe una distancia o intervalo definido entre los valores. </a:t>
            </a:r>
            <a:endParaRPr lang="es-PA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PA" sz="1400" i="1" dirty="0"/>
              <a:t>Bachiller, Licenciado, Máster, Doctor</a:t>
            </a:r>
          </a:p>
        </p:txBody>
      </p:sp>
    </p:spTree>
    <p:extLst>
      <p:ext uri="{BB962C8B-B14F-4D97-AF65-F5344CB8AC3E}">
        <p14:creationId xmlns:p14="http://schemas.microsoft.com/office/powerpoint/2010/main" val="28774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>
            <a:normAutofit/>
          </a:bodyPr>
          <a:lstStyle/>
          <a:p>
            <a:pPr algn="ctr"/>
            <a:r>
              <a:rPr lang="es-PA" sz="3600" b="1" dirty="0" smtClean="0">
                <a:solidFill>
                  <a:srgbClr val="701C6F"/>
                </a:solidFill>
              </a:rPr>
              <a:t>Estructuras de datos en R : </a:t>
            </a:r>
            <a:r>
              <a:rPr lang="es-PA" sz="3600" b="1" dirty="0"/>
              <a:t>Data </a:t>
            </a:r>
            <a:r>
              <a:rPr lang="es-PA" sz="3600" b="1" dirty="0" err="1"/>
              <a:t>frames</a:t>
            </a:r>
            <a:endParaRPr lang="es-PA" sz="36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12501" y="1166942"/>
            <a:ext cx="103803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PA" sz="2000" dirty="0"/>
              <a:t>Los </a:t>
            </a:r>
            <a:r>
              <a:rPr lang="es-PA" sz="2000" i="1" dirty="0"/>
              <a:t>data </a:t>
            </a:r>
            <a:r>
              <a:rPr lang="es-PA" sz="2000" i="1" dirty="0" err="1"/>
              <a:t>frames</a:t>
            </a:r>
            <a:r>
              <a:rPr lang="es-PA" sz="2000" dirty="0"/>
              <a:t> se utilizan en R para almacenar datos en forma de hoja de datos. Cada fila de la hoja de datos corresponde a una observación o valor de una instancia, mientras que cada columna corresponde a un vector que contiene los datos de una variable.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12501" y="2288272"/>
            <a:ext cx="10881516" cy="318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b="1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#transformar  matriz a </a:t>
            </a:r>
            <a:r>
              <a:rPr lang="es-PA" b="1" spc="15" dirty="0" err="1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dataframe</a:t>
            </a:r>
            <a:endParaRPr lang="es-PA" b="1" spc="15" dirty="0" smtClean="0">
              <a:solidFill>
                <a:srgbClr val="333333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spc="15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notasSemestre</a:t>
            </a:r>
            <a:r>
              <a:rPr lang="es-PA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&lt;- </a:t>
            </a:r>
            <a:r>
              <a:rPr lang="es-PA" spc="15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as.data.frame</a:t>
            </a:r>
            <a:r>
              <a:rPr lang="es-PA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PA" spc="15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notas_semestre</a:t>
            </a:r>
            <a:r>
              <a:rPr lang="es-PA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PA" b="1" spc="15" dirty="0" smtClean="0">
              <a:solidFill>
                <a:srgbClr val="333333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b="1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#crear vector nombre</a:t>
            </a:r>
            <a:endParaRPr lang="es-PA" b="1" spc="15" dirty="0">
              <a:solidFill>
                <a:srgbClr val="333333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&lt;- c("Juan", "Margarita", "</a:t>
            </a:r>
            <a:r>
              <a:rPr lang="es-PA" spc="15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Ruben</a:t>
            </a:r>
            <a:r>
              <a:rPr lang="es-PA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", "</a:t>
            </a:r>
            <a:r>
              <a:rPr lang="es-PA" spc="15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Daniel","Susana</a:t>
            </a:r>
            <a:r>
              <a:rPr lang="es-PA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PA" spc="15" dirty="0" smtClean="0">
              <a:solidFill>
                <a:srgbClr val="333333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b="1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#añadir una columna (vector nombre) al </a:t>
            </a:r>
            <a:r>
              <a:rPr lang="es-PA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es-PA" spc="15" dirty="0" err="1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</a:t>
            </a:r>
            <a:r>
              <a:rPr lang="es-PA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A" spc="15" dirty="0" err="1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notasSemestre</a:t>
            </a:r>
            <a:endParaRPr lang="es-PA" spc="15" dirty="0">
              <a:solidFill>
                <a:srgbClr val="333333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A" spc="15" dirty="0" err="1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notasSemestre$nombre</a:t>
            </a:r>
            <a:r>
              <a:rPr lang="es-PA" spc="15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A" spc="15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&lt;- nombre</a:t>
            </a:r>
          </a:p>
        </p:txBody>
      </p:sp>
    </p:spTree>
    <p:extLst>
      <p:ext uri="{BB962C8B-B14F-4D97-AF65-F5344CB8AC3E}">
        <p14:creationId xmlns:p14="http://schemas.microsoft.com/office/powerpoint/2010/main" val="22916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11214</TotalTime>
  <Words>1579</Words>
  <Application>Microsoft Office PowerPoint</Application>
  <PresentationFormat>Panorámica</PresentationFormat>
  <Paragraphs>234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Consolas</vt:lpstr>
      <vt:lpstr>Courier New</vt:lpstr>
      <vt:lpstr>Helvetica</vt:lpstr>
      <vt:lpstr>Times New Roman</vt:lpstr>
      <vt:lpstr>Tema de Office</vt:lpstr>
      <vt:lpstr> Taller de R para estadísticas Fundamentos del Lenguaje, tipo y estructura de datos</vt:lpstr>
      <vt:lpstr>Objetivo</vt:lpstr>
      <vt:lpstr>Estructuras de datos en R : MATRICES</vt:lpstr>
      <vt:lpstr>Estructuras de datos en R : MATRICES</vt:lpstr>
      <vt:lpstr>Estructuras de datos en R : MATRICES</vt:lpstr>
      <vt:lpstr>MATRICES – nombre de filas y columnas</vt:lpstr>
      <vt:lpstr>MATRICES – seleccionar datos</vt:lpstr>
      <vt:lpstr>Presentación de PowerPoint</vt:lpstr>
      <vt:lpstr>Estructuras de datos en R : Data frames</vt:lpstr>
      <vt:lpstr>Data frames: Insertar filas y columnas</vt:lpstr>
      <vt:lpstr>Data frames: Insertar filas y columnas</vt:lpstr>
      <vt:lpstr>Crear dataframe con vectores</vt:lpstr>
      <vt:lpstr>Seleccionar datos en R : Data frames</vt:lpstr>
      <vt:lpstr>Seleccionar datos en R : Data frames (columnas)</vt:lpstr>
      <vt:lpstr>Seleccionar datos en R : Data frames (filas)</vt:lpstr>
      <vt:lpstr>Añadir varias filas : Data frames</vt:lpstr>
      <vt:lpstr>Estructuras de datos en R : Data frames</vt:lpstr>
      <vt:lpstr>Importar datos en R  </vt:lpstr>
      <vt:lpstr>Importar datos en R</vt:lpstr>
      <vt:lpstr>Importar datos en R</vt:lpstr>
      <vt:lpstr>Funciones para columnas, filas y tipo factores</vt:lpstr>
      <vt:lpstr>FUNCIÓN apply()</vt:lpstr>
      <vt:lpstr>FUNCIÓN tapply()</vt:lpstr>
      <vt:lpstr>PAQUETES EN R  </vt:lpstr>
      <vt:lpstr>MUCHAS 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Becas Nacionales e Internacionales</dc:title>
  <dc:creator>ciditic</dc:creator>
  <cp:lastModifiedBy>Danny Murillo</cp:lastModifiedBy>
  <cp:revision>544</cp:revision>
  <dcterms:created xsi:type="dcterms:W3CDTF">2015-06-19T02:47:23Z</dcterms:created>
  <dcterms:modified xsi:type="dcterms:W3CDTF">2019-02-26T15:52:15Z</dcterms:modified>
</cp:coreProperties>
</file>